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4"/>
  </p:notesMasterIdLst>
  <p:sldIdLst>
    <p:sldId id="257" r:id="rId2"/>
    <p:sldId id="276" r:id="rId3"/>
    <p:sldId id="258" r:id="rId4"/>
    <p:sldId id="260" r:id="rId5"/>
    <p:sldId id="261" r:id="rId6"/>
    <p:sldId id="271" r:id="rId7"/>
    <p:sldId id="266" r:id="rId8"/>
    <p:sldId id="267" r:id="rId9"/>
    <p:sldId id="278" r:id="rId10"/>
    <p:sldId id="277" r:id="rId11"/>
    <p:sldId id="272" r:id="rId12"/>
    <p:sldId id="27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581AE"/>
    <a:srgbClr val="FF1111"/>
    <a:srgbClr val="49B0D3"/>
    <a:srgbClr val="FF4141"/>
    <a:srgbClr val="FF01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D231-AB5A-45B6-856A-EA39A840316E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9E61-4C16-4284-8BE6-B3BA8642A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2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9E61-4C16-4284-8BE6-B3BA8642A7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16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865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39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13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421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14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536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91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7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2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1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23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00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56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8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4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57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0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A1826A-865C-4FB7-9E14-40E14468F04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966105-F80D-401F-B1F2-55F7522E1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148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1347614"/>
            <a:ext cx="954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ПРОБЛЕМНОЕ ИЗЛОЖЕНИЕ </a:t>
            </a:r>
            <a:r>
              <a:rPr lang="ru-RU" sz="2400" b="1" smtClean="0">
                <a:solidFill>
                  <a:srgbClr val="FF111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 КАК АКТИВНАЯ ФОРМА ОБУЧЕНИЯ (СОЗДАНИЯ ПРОБЛЕМНЫХ СИТУАЦИЙ)</a:t>
            </a:r>
            <a:endParaRPr lang="ru-RU" sz="2400" b="1" dirty="0" smtClean="0">
              <a:solidFill>
                <a:srgbClr val="FF111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478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Муниципальное бюджетное общеобразовательное учреждение</a:t>
            </a:r>
          </a:p>
          <a:p>
            <a:r>
              <a:rPr lang="ru-RU" b="1" dirty="0"/>
              <a:t>гимназия №19 </a:t>
            </a:r>
            <a:r>
              <a:rPr lang="ru-RU" b="1" dirty="0" smtClean="0"/>
              <a:t>им</a:t>
            </a:r>
            <a:r>
              <a:rPr lang="ru-RU" b="1" dirty="0"/>
              <a:t>. Героя Советского Союза В. И. Меркулова г. Орла</a:t>
            </a:r>
          </a:p>
          <a:p>
            <a:r>
              <a:rPr lang="ru-RU" b="1" dirty="0"/>
              <a:t>Иванова Любовь Викторовна </a:t>
            </a:r>
          </a:p>
          <a:p>
            <a:r>
              <a:rPr lang="ru-RU" b="1" dirty="0"/>
              <a:t>учитель химии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6752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754" y="175845"/>
            <a:ext cx="1800200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952" y="70354"/>
            <a:ext cx="180020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150" y="175613"/>
            <a:ext cx="1804572" cy="2304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5427" y="1222482"/>
            <a:ext cx="963251" cy="914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0552" y="1200031"/>
            <a:ext cx="1048603" cy="914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6321" y="2211710"/>
            <a:ext cx="1408298" cy="914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3707" y="2480101"/>
            <a:ext cx="1798476" cy="2304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648" y="3363838"/>
            <a:ext cx="1623404" cy="1213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780750">
            <a:off x="4530100" y="3897264"/>
            <a:ext cx="957155" cy="92667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427152" y="4140074"/>
            <a:ext cx="1306488" cy="8572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Глюкоза 2</a:t>
            </a:r>
            <a:endParaRPr lang="ru-RU" sz="1400" dirty="0"/>
          </a:p>
        </p:txBody>
      </p:sp>
      <p:sp>
        <p:nvSpPr>
          <p:cNvPr id="14" name="Заголовок 12"/>
          <p:cNvSpPr txBox="1">
            <a:spLocks/>
          </p:cNvSpPr>
          <p:nvPr/>
        </p:nvSpPr>
        <p:spPr>
          <a:xfrm>
            <a:off x="7450000" y="553310"/>
            <a:ext cx="1165512" cy="36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Глицерин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03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785221"/>
              </p:ext>
            </p:extLst>
          </p:nvPr>
        </p:nvGraphicFramePr>
        <p:xfrm>
          <a:off x="107504" y="153112"/>
          <a:ext cx="8712968" cy="48868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396834764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798905185"/>
                    </a:ext>
                  </a:extLst>
                </a:gridCol>
              </a:tblGrid>
              <a:tr h="619699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Cu(OH)</a:t>
                      </a:r>
                      <a:r>
                        <a:rPr lang="en-US" sz="1800" b="1" baseline="-25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голубой осадок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4570535"/>
                  </a:ext>
                </a:extLst>
              </a:tr>
              <a:tr h="751161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latin typeface="+mn-lt"/>
                        </a:rPr>
                        <a:t>      CH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CH - CH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     |</a:t>
                      </a:r>
                      <a:endParaRPr lang="en-US" sz="1600" b="1" kern="1200" baseline="-25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600" b="1" dirty="0" smtClean="0">
                          <a:latin typeface="+mn-lt"/>
                        </a:rPr>
                        <a:t>  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    OH</a:t>
                      </a:r>
                      <a:r>
                        <a:rPr lang="en-US" sz="1600" b="1" baseline="0" dirty="0" smtClean="0">
                          <a:latin typeface="+mn-lt"/>
                        </a:rPr>
                        <a:t>  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OH 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OH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Ярко-синий</a:t>
                      </a:r>
                      <a:r>
                        <a:rPr lang="ru-RU" baseline="0" dirty="0" smtClean="0"/>
                        <a:t> раствор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3167548"/>
                  </a:ext>
                </a:extLst>
              </a:tr>
              <a:tr h="751161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+mn-lt"/>
                        </a:rPr>
                        <a:t>                    </a:t>
                      </a:r>
                      <a:r>
                        <a:rPr lang="en-US" sz="1600" b="1" baseline="0" dirty="0" smtClean="0">
                          <a:latin typeface="+mn-lt"/>
                        </a:rPr>
                        <a:t>O</a:t>
                      </a:r>
                    </a:p>
                    <a:p>
                      <a:r>
                        <a:rPr lang="en-US" sz="1600" b="1" baseline="0" dirty="0" smtClean="0">
                          <a:latin typeface="+mn-lt"/>
                        </a:rPr>
                        <a:t>                  //</a:t>
                      </a:r>
                    </a:p>
                    <a:p>
                      <a:r>
                        <a:rPr lang="en-US" sz="1600" b="1" baseline="0" dirty="0" smtClean="0">
                          <a:latin typeface="+mn-lt"/>
                        </a:rPr>
                        <a:t>           H - C - H (t)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Кирпично-красный осадок </a:t>
                      </a:r>
                      <a:r>
                        <a:rPr lang="en-US" dirty="0" smtClean="0"/>
                        <a:t>Cu</a:t>
                      </a:r>
                      <a:r>
                        <a:rPr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0990528"/>
                  </a:ext>
                </a:extLst>
              </a:tr>
              <a:tr h="778981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+mn-lt"/>
                        </a:rPr>
                        <a:t>                   </a:t>
                      </a:r>
                      <a:r>
                        <a:rPr lang="ru-RU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baseline="0" dirty="0" smtClean="0">
                          <a:latin typeface="+mn-lt"/>
                        </a:rPr>
                        <a:t>O</a:t>
                      </a:r>
                    </a:p>
                    <a:p>
                      <a:r>
                        <a:rPr lang="en-US" sz="1600" b="1" baseline="0" dirty="0" smtClean="0">
                          <a:latin typeface="+mn-lt"/>
                        </a:rPr>
                        <a:t>                  //</a:t>
                      </a:r>
                    </a:p>
                    <a:p>
                      <a:r>
                        <a:rPr lang="en-US" sz="1600" b="1" baseline="0" dirty="0" smtClean="0">
                          <a:latin typeface="+mn-lt"/>
                        </a:rPr>
                        <a:t>           H - C - OH (t)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Cu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dirty="0" smtClean="0"/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HCOOH +</a:t>
                      </a:r>
                      <a:r>
                        <a:rPr lang="en-US" sz="1600" b="1" baseline="0" dirty="0" smtClean="0"/>
                        <a:t> 2</a:t>
                      </a:r>
                      <a:r>
                        <a:rPr lang="en-US" sz="1600" b="1" dirty="0" smtClean="0"/>
                        <a:t>Cu(OH)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CO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O↓ + 3H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r>
                        <a:rPr lang="en-US" baseline="0" dirty="0" smtClean="0"/>
                        <a:t>  </a:t>
                      </a:r>
                      <a:endParaRPr lang="en-US" sz="1800" b="1" kern="1200" baseline="-25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606388"/>
                  </a:ext>
                </a:extLst>
              </a:tr>
              <a:tr h="1418859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                               O</a:t>
                      </a:r>
                    </a:p>
                    <a:p>
                      <a:r>
                        <a:rPr lang="en-US" sz="1600" b="1" baseline="0" dirty="0" smtClean="0"/>
                        <a:t>                             //</a:t>
                      </a:r>
                    </a:p>
                    <a:p>
                      <a:r>
                        <a:rPr lang="en-US" sz="1600" b="1" baseline="0" dirty="0" smtClean="0"/>
                        <a:t>CH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baseline="0" dirty="0" smtClean="0"/>
                        <a:t>OH(CHCH)</a:t>
                      </a:r>
                      <a:r>
                        <a:rPr lang="en-US" sz="16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en-US" sz="1600" b="1" baseline="0" dirty="0" smtClean="0"/>
                        <a:t>C – 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40000" algn="just"/>
                      <a:r>
                        <a:rPr lang="ru-RU" sz="1600" b="1" dirty="0" smtClean="0"/>
                        <a:t>Глюкоза как многоатомный спирт взаимодействует со свежеосаждённым гидроксидом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ru-RU" sz="1600" b="1" dirty="0" smtClean="0"/>
                        <a:t>меди(</a:t>
                      </a:r>
                      <a:r>
                        <a:rPr lang="en-US" sz="1600" b="1" dirty="0" smtClean="0"/>
                        <a:t>II</a:t>
                      </a:r>
                      <a:r>
                        <a:rPr lang="ru-RU" sz="1600" b="1" dirty="0" smtClean="0"/>
                        <a:t>) без нагревания с образованием синего раствора комплексного соединения – глюконата меди(</a:t>
                      </a:r>
                      <a:r>
                        <a:rPr lang="en-US" sz="1600" b="1" dirty="0" smtClean="0"/>
                        <a:t>II</a:t>
                      </a:r>
                      <a:r>
                        <a:rPr lang="ru-RU" sz="1600" b="1" dirty="0" smtClean="0"/>
                        <a:t>); По карбонильной группе глюкоза окисляется под действием гидроксида меди(</a:t>
                      </a:r>
                      <a:r>
                        <a:rPr lang="en-US" sz="1600" b="1" dirty="0" smtClean="0"/>
                        <a:t>II</a:t>
                      </a:r>
                      <a:r>
                        <a:rPr lang="ru-RU" sz="1600" b="1" dirty="0" smtClean="0"/>
                        <a:t>) с образованием кирпично-красного осадка оксида меди(</a:t>
                      </a:r>
                      <a:r>
                        <a:rPr lang="en-US" sz="1600" b="1" dirty="0" smtClean="0"/>
                        <a:t>I</a:t>
                      </a:r>
                      <a:r>
                        <a:rPr lang="ru-RU" sz="1600" b="1" dirty="0" smtClean="0"/>
                        <a:t>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03293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355976" y="285978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95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07214"/>
            <a:ext cx="2249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Запомните: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29" y="799355"/>
            <a:ext cx="5647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Многоатомные спирты взаимодействуют со </a:t>
            </a:r>
          </a:p>
          <a:p>
            <a:r>
              <a:rPr lang="en-US" sz="1600" b="1" dirty="0" smtClean="0"/>
              <a:t>c</a:t>
            </a:r>
            <a:r>
              <a:rPr lang="ru-RU" sz="1600" b="1" dirty="0" smtClean="0"/>
              <a:t>вежеосаждённым гидроксидом 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 в щелочной среде;</a:t>
            </a:r>
          </a:p>
          <a:p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2100" y="1441582"/>
            <a:ext cx="5265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Внешний признак - образование раствора комплексного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оединения  </a:t>
            </a:r>
            <a:r>
              <a:rPr lang="ru-RU" sz="1600" b="1" dirty="0" err="1" smtClean="0"/>
              <a:t>гликолята</a:t>
            </a:r>
            <a:r>
              <a:rPr lang="ru-RU" sz="1600" b="1" dirty="0" smtClean="0"/>
              <a:t> 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</a:t>
            </a:r>
            <a:r>
              <a:rPr lang="en-US" sz="1600" b="1" dirty="0" smtClean="0"/>
              <a:t> </a:t>
            </a:r>
            <a:r>
              <a:rPr lang="ru-RU" sz="1600" b="1" dirty="0" smtClean="0"/>
              <a:t>синего цвета;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3535" y="2132075"/>
            <a:ext cx="626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Альдегиды окисляются при нагревании под действием  гидроксида 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 с образованием карбоновой кислоты и кирпично-красного осадка оксида меди(</a:t>
            </a:r>
            <a:r>
              <a:rPr lang="en-US" sz="1600" b="1" dirty="0" smtClean="0"/>
              <a:t>I</a:t>
            </a:r>
            <a:r>
              <a:rPr lang="ru-RU" sz="1600" b="1" dirty="0" smtClean="0"/>
              <a:t>);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2100" y="3024208"/>
            <a:ext cx="8148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Муравьиная кислота окисляется под действием гидроксида 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</a:t>
            </a:r>
          </a:p>
          <a:p>
            <a:r>
              <a:rPr lang="ru-RU" sz="1600" b="1" dirty="0" smtClean="0"/>
              <a:t>с образованием кирпично-красного осадка оксида меди(</a:t>
            </a:r>
            <a:r>
              <a:rPr lang="en-US" sz="1600" b="1" dirty="0" smtClean="0"/>
              <a:t>I</a:t>
            </a:r>
            <a:r>
              <a:rPr lang="ru-RU" sz="1600" b="1" dirty="0" smtClean="0"/>
              <a:t>);</a:t>
            </a:r>
            <a:endParaRPr lang="en-US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Глюкоза как многоатомный спирт взаимодействуют со </a:t>
            </a:r>
            <a:r>
              <a:rPr lang="en-US" sz="1600" b="1" dirty="0" smtClean="0"/>
              <a:t>c</a:t>
            </a:r>
            <a:r>
              <a:rPr lang="ru-RU" sz="1600" b="1" dirty="0" smtClean="0"/>
              <a:t>вежеосаждённым гидроксидом </a:t>
            </a:r>
          </a:p>
          <a:p>
            <a:r>
              <a:rPr lang="ru-RU" sz="1600" b="1" dirty="0" smtClean="0"/>
              <a:t>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 без нагревания с образованием синего раствора комплексного </a:t>
            </a:r>
            <a:r>
              <a:rPr lang="ru-RU" sz="1600" b="1" dirty="0"/>
              <a:t>соединения –</a:t>
            </a:r>
            <a:endParaRPr lang="ru-RU" sz="1600" b="1" dirty="0" smtClean="0"/>
          </a:p>
          <a:p>
            <a:r>
              <a:rPr lang="ru-RU" sz="1600" b="1" dirty="0" smtClean="0"/>
              <a:t>глюконата 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); По карбонильной группе глюкоза окисляется под действием </a:t>
            </a:r>
          </a:p>
          <a:p>
            <a:r>
              <a:rPr lang="ru-RU" sz="1600" b="1" dirty="0" smtClean="0"/>
              <a:t>гидроксида меди(</a:t>
            </a:r>
            <a:r>
              <a:rPr lang="en-US" sz="1600" b="1" dirty="0" smtClean="0"/>
              <a:t>II</a:t>
            </a:r>
            <a:r>
              <a:rPr lang="ru-RU" sz="1600" b="1" dirty="0" smtClean="0"/>
              <a:t>) с образованием кирпично-красного осадка оксида меди(</a:t>
            </a:r>
            <a:r>
              <a:rPr lang="en-US" sz="1600" b="1" dirty="0" smtClean="0"/>
              <a:t>I</a:t>
            </a:r>
            <a:r>
              <a:rPr lang="ru-RU" sz="1600" b="1" dirty="0" smtClean="0"/>
              <a:t>)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830515"/>
            <a:ext cx="2016224" cy="249256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75" y="1533987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68" y="2196228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71" y="3128147"/>
            <a:ext cx="446629" cy="4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00" y="864361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488" y="3867333"/>
            <a:ext cx="44504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0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003798"/>
            <a:ext cx="3960440" cy="20162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Метод проблемного изложения – как способ продуктивной деятельности обучающегося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046" y="267494"/>
            <a:ext cx="3969866" cy="3969866"/>
          </a:xfrm>
        </p:spPr>
      </p:pic>
    </p:spTree>
    <p:extLst>
      <p:ext uri="{BB962C8B-B14F-4D97-AF65-F5344CB8AC3E}">
        <p14:creationId xmlns:p14="http://schemas.microsoft.com/office/powerpoint/2010/main" xmlns="" val="160673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483253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1,2-Дихлорпропан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это </a:t>
            </a:r>
            <a:r>
              <a:rPr lang="ru-RU" sz="2400" b="1" dirty="0" smtClean="0"/>
              <a:t>объект воздействия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0960" y="286127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Реагенты:</a:t>
            </a:r>
            <a:endParaRPr lang="ru-RU" sz="32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397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KOH </a:t>
            </a:r>
            <a:r>
              <a:rPr lang="ru-RU" sz="2400" b="1" dirty="0" smtClean="0"/>
              <a:t>водный раствор</a:t>
            </a:r>
            <a:endParaRPr lang="ru-RU" sz="2400" b="1" baseline="30000" dirty="0" smtClean="0"/>
          </a:p>
          <a:p>
            <a:pPr algn="just"/>
            <a:r>
              <a:rPr lang="en-US" sz="2400" b="1" dirty="0" smtClean="0"/>
              <a:t>KOH </a:t>
            </a:r>
            <a:r>
              <a:rPr lang="ru-RU" sz="2400" b="1" dirty="0" smtClean="0"/>
              <a:t>спиртовой раствор</a:t>
            </a:r>
            <a:endParaRPr lang="ru-RU" sz="2400" b="1" baseline="30000" dirty="0" smtClean="0"/>
          </a:p>
          <a:p>
            <a:pPr algn="just"/>
            <a:r>
              <a:rPr lang="en-US" sz="2400" b="1" dirty="0" smtClean="0"/>
              <a:t>Zn (Mg) </a:t>
            </a:r>
            <a:r>
              <a:rPr lang="ru-RU" sz="2400" b="1" dirty="0" smtClean="0"/>
              <a:t>???</a:t>
            </a:r>
          </a:p>
        </p:txBody>
      </p:sp>
      <p:sp>
        <p:nvSpPr>
          <p:cNvPr id="6" name="AutoShape 2" descr="data:image/jpeg;base64,/9j/4AAQSkZJRgABAQAAAQABAAD/2wCEAAkGBxQSEhUUEhQUFhQVFBQVFBQUFBUVFBQUFRQWFhQUFRUYHCggGBolHBQUITEhJikrLi4uFx8zODMtNygtLisBCgoKDg0OGhAQGywkHCQsLCwsLCwsLCwsLCwsLCwsLSwsLCwsLCwsLCwsLCwsLCwsLCwuLC4vLCwsLDcwLCw3Lf/AABEIAMIBAwMBIgACEQEDEQH/xAAbAAEBAAMBAQEAAAAAAAAAAAAAAQIEBQYDB//EAEUQAAICAQIDBQMGCgkEAwAAAAECAAMRBBITITEFBiJBUSMycRRSYYGRsjNCU3JzgpPR0tMHFmOhorGzwsMVJEPBJWLw/8QAGgEBAQEBAQEBAAAAAAAAAAAAAAEDAgQGBf/EAC4RAQACAQMBBQcEAwAAAAAAAAABEQIDITESQVFhcaEFEzKBsdHwBCI04UKRwf/aAAwDAQACEQMRAD8A/ZcSxIDPG3UQTmN0ASoSkSSAwEYgygyKbpIzmXEqKJCJJYElEglLYkUJzAjESopmMoMhkVcRnEAybsyoSiMRAERGZiJFZAQWgtiMSoCWSMyCS4kaAYVc4kjdLiVDMSRAogwIMARmeUPb+oUtpCqnXb9tbbTwWpbJGrIB5KoyGXPvgD8YGepsbAJwSQMhRjJ+gZ5ZP0zyb939Qy/KyQO0A3ERd3skrAIGiJ6FCpOW+ed3kJ6NDp36q8PP7d7nK+x327WqrFod+enRHuYrgYZWIbly57TyE16O8end6EVm3amvi05RgGTaW5kjwnAPI8+U5h7Htu1dllibKGTT2FCysz3VK2ytsEjajNu+kquOQM59Hd/UrVpyEHF0+hoVRvXnqabUfh5z0ZVdS3TDGdxpaXbO+3b4fdLl6OzvLp1bUKWOdLs42EbC8T3cHHi8846YmXaPeKiix67Hw9dD6hwFLbakOGJI8+fTqZ5u3u1qFq1QChnu0unHvqBZqRffdf1PIZtGCfL4Teq7tsb0a4LYtun1a6ts4D26htP4AOuwJWUHoEEvu9GO3b+on62Xk9Dbr0SyusnDWq7py5ba9pck9B76zS0PeWi1kVeIBaSKbHqdK7ioJIrcjByASPnAEjInOv7tvxqsW3WVjT6qota6MauKta17QACejczk+EZM0uyOw7FbTLZp7AaGQvbZrbbKM1qQraeoWk5JxyZVCgkc+kkael03fZ9+/wCRcu8O8tBcLl9pt4It4b8E3Z28MW4xncCuem7lnPKZ09vUts2ljvN4ACMSPk7mu1m5eFQwxk8iSPWc3senVUJXplpXbXZz1DOjVNRxC5IQMH4pU4xjAbnkjkdXsPsO/Tndtzxm1a3KWUmtWvut09lZJ5KQ4DIPNgcZBynT0t9/LeN+f9fkFy7g7w0H5NhjnVgGgbTlwU35I/FGCOvmQJ8x3koLbcvt4nB43CfgcXO3Zxcbfe8Oem7lnPKcHsbu3eleia0A3VWUCwBlIp09GntrRFPn4n3HHUufICfHTd2rFVdO1Fj4tHtm1to0xq4u/caFtB4mPxQmNwzmde60bq/WO+f6Lyex7S7SShQ1hPiYIqqrO7u3RERRknkT8ASeQmke89AXPtd3GFBq4T8VbShsCmvGeajcD0IjvDo7GbT3VKHbT3Gw15Cl1aqypgrNyDjiZGcA4IyMzl9s6bU6lK2agqE1SWLVXcqagVLS6szWhwocu3IK3IeZ5zPTwwmIufWvRZmXV/rHp+G9hLrssWtkaqxbRY2NlYqK7mZty4wOeYHeOnZazcRGpC8RHrZbEDnCNsI8Sk9CMjkfQzgUdg6hc2pWcpq6tTXTdcLLX21NVaHuyeZDZUFjgoOYB5fbtbs3UaldTbwdjvp6qaaXevexS42s1jKxRRzAAyeh9cTv3WlfPrHh+X9kuXV0fa2y9tPqLq2tWgWkJWyKtaHD2OxJAJyDtzyA885mVHeSlyMLd4kayvNFim5FxuNQIyxwQcdcc8YnG1HdWx2O4jddo9bXqLhy/wC41Jo24XqVVayo9FRROx2XfqWatbNOtSIhFrM6PvYKAoo2HIXOSS4HIAY55Ezw06uJv5xH5f5yRMsU71UbLbCt6pSHNjNRYoXh43rkj3hnp1n3q7xUEuH4lRrrNzC6qyr2S+9YC4AYDlnHTI9Zy9d2Nc2i19QUcS+zUtUNy4YWY2EnOB9c007I1Qey3TpZUx0ttSnVagahjaSrVbCWfYoIbPPByvI4ljT0pid/XyLl6DQdvVWutYW1GsQvXxaXrFirjcVLDqNwODg4PSffXdr1UttsbaRTZeSQdoqqKixifo3ry6zz/Z3Zd3yrT3Gq9VQXC1tRqRdZl68AqgdkVcjHhwTkcgBNjvL2FZqNQjIdoTT3BXJyov41FlS2V59pWeG2QeXL1xOZ09LriL2r7lzTqp23SeJuLJwqUus4iMmyt9+0sGHI+zfI6jE+A7y0lKWTiOb1L1IlTtYyDG5yoHhUZHM45kDqZy07Jvv1fFvQV0vTpmtTerFrqGtYU8jzQNYGJ89qjzMw7J7M1GlGns4JtK6T5PbWllYdGFm9XUuwVhzYHxfN6y+60+/fzju7/MuXYPeWjZU68RxcXFYrqdnJrzxFZANylcEEEciDMf6y0bN/tAeNwBWan4rXbQ2xa8bidpz6YBPlNaqjU2X6V7q0XhfKHdkYbRxQyV1AZ3M4BXc2ApOcek1X7JvS03pWHKa264V7lDWU26daiUJOFcEZAbHQ9MyRhpXUz6+M7fQuXXTvDUUZgtxNb7LKxTYba227gXrxkLjmG6HI5z79kdqpqU4lYsCEKys9bIHVhkMm4eIY8x6zQ7N0drWaq+xOGb0rrrqLKzBalfDWFSVDFrG5AnAA5za7taV6dJpqrBh69PSjjIIDJWqsMjrzBnGeOERNc7dvhusW6ZgGIMwdLmSMyQMpMwTGYCUmTrBEtgZQJMRmQIjMAwKDJmAJBFiiWQCCYDMRmIFJkMERAoEQJAYCUGQGAJbDMCQS4kFkgmICUmTOYIlAygSQJBZIzAMWKDJmAJIsIliAMDnAkKwrmd3e1H1NbtZp7dMVtesJbjc6oRiwf/U/+jgkcz5zvdZb/wDI2Jdcg02hreoV2Mirft1DuWA5McCnrPbMJwX7n6Z+NxAzte9j2E2WAHfyClVYKQq7VGR0UTqKtzLWfvS/ylqlosZE1FenZlq1DHLivdbxBXwlVTYMguDhWPoDzaO95BNgSywNprbmU2rw67kNZ+T1nbnpahZmztDKB5gel0vd6hTWzLvsQV5di3tLKkVFudM7WsAUYYgkYGDymdfYWnVBWKU2KtqBcZXbeQbgQeoYgZzFwbuf2p2vqqKyzV6csLtPX4bXwRqLaqlbG3K7WsbkeoUEdcDVfvXYmqND1Lhb9PQzgXbc3VVPu4pr4Qw1oARmDHljmwB7lXYdAQoK8qz12NuZ3ZnrZWrYuxLHaUTHPltEj9h0NabWrBculhyz7TZWFFbmvO0suxMHGRtHpGxu86/frwB+CWUaa25yrZxcmwjTqACScWIScct64ycgdbsTtt7eMLKmU1KrBzVqKksDBvCBfWjblKEHAIwVOeZA26ewdOqCsU17FW1QmMrtvObgQeu4jnmfbRdlU1BhWmN+A5ZndmAGAC7ktgAkAZwM8omjd5zR99t1dNzVharH4Z5vxQw0jXsBUVByXCoinmwYMOTLnLszvRfqAQlFSWV1PbcllxCjGpvoWtHC4z/21pLHkPDyOcjuDsHTgowpXNZrNfXwtUjV1sBnGVRiAeuMegxhb3d0zgK1K4HE5ZYBha5ssVwD40Z2LFWyMnpFwbtCzt+0WP7OvhJql05O5jYc0pbvAxj8fGM+Ux0Pb99nBBrqU6nTNqaPaMwVUNRZLcLzO29DuXlkEehPZr7JqUckH4XjdWJ4vzySck+XwAHlPno+xKKSWqrCnbs6sQqE54dYJIrTIB2rgchyjbuN3N0/b7/9OXWui5amu8VoWbC2KjBSduSw3HoOeJ8r+9f4QVqRttrqXi1alLG3UtaxXT8Li2EbThVHMZOcAzvL2dVwRRsHCVFQJzwEQAKvrgAD7J8tX2NTadzp4i6vvVnRw6oawyuhBU7GK8jzBIMbG7naXvEX0J1RrAZWdChLAbq9Q1DHxAMoypOCAR0POaI76DiAcJuE2pWmt0D2u9baW29blqqVmIY1cgPxWDHE7v8A0WjgNp+EvAbduq57TvYu/LPmxJ+ufU9l1FxZsXeGDhufJlraoEDp7jsvwMXHcbvPp3pssrV6qkya9faRYbFwmjvFSgjbuVnznBAIwR5THV98Sh2irc3yjSVYDe7VqF0u65uXLD6pVA8z8Djpf1V0xd2KthwV2CyxFAZ3ewYVhnc1jsc+sz0HduipNpQOSNOHsfJssOl28BnbqSpRT8fjH7Tdy6O9pdLXVEXhOtZ4jWAmxr2rGxAhaxdi5G0HexKj3SRlT3kvepXWuvPyoaZhZxqzlmQI4R0DrycEqwyP752bewdOwwahy5Aqzqw9obQQykEEOSwOcjccYyZnR2NRWu1KwF4ouIyxzcMe0JJyWyoJPmeZ5kxsbuWe37A24118EapNISHbi8RnWriBduNvFcDaTnb4s/izn198LRp677aa8XaSzU1rXYzkcPhZR/Dkki1SCo5EEc+RPo/+jUcXjGscTdvzltpsC7BYUztNm0Bd+M45ZnP7J7o6emhamUWHgil3JYbl5F9o3HhhmUMQuMnBOY2N3303b6W3V1VhvELd4srtpsrNYQrmqxVbDB85xjlyzOviaOm7GprYOiAP4jvLMzksFUlnYktyRRzPlN8SeSk0O19Ya1XBRd1gQ2WAlKwVY7mGRnJUKOY5sJv4nw1WmFgw27A+a7pnPrtIz9cY7Tu41IynGYx5cavvEQuSgOFJLK+A2PlG1kUg+FhpyQc9HHWbDdvKRmpQ+DWDuY14NlnDA5oTyJX6jNs9k1nzt/b3/wAf0mQdk19M2/t7/j8+aXp3w88YfqIiuqPz5N4jlJAEymT1pEbYkFkMARiUJMSgTkds1XtYOEbAq1E+EqFaw2V7Qc8zhVs+jmPOWrHXMTx9g7RLtsFgUnOGNJwMajcqNnr+AwdoUHbnPimNw14Y7rDXUtmqc3OacLU9eo4HE5+7W1dRPqLVzna2L0pb2UTzfZVupsauywXKtqpYqKaglQc2Fq7gfESENI5eecY5z0eJJiliVMASgSESBLJAEAYiec7X7yNTc1QqDcquGd5G7LZv3cvDsTxD53McpYix6LEs8vV3nsfOyqse0qXxWgsot1BoAdVyQwIzzA5hl8smf1rYsVWtfwhqDM5CtYutTSsoGMkAWKxx55XyMvSlvUxPK2962UNurryjbCgsO9yb7qd1a7earwtx+jd83n8tR3zKKSVpYhDYdlpZWUJS5CsVA3DjAczn3CAdxCoxkt6+DPM6nvSUVm4J8Kk4JwbMWOmK/Xkm45xyDek7PYuuN9fEI2ksw25yy7TjDejcs4+kcz1ipLboEQRAnKkGFE8Q/fN1a1ytbqunosGnSzN+5zqdybdvvgVLuHkAfQ5sRMlvbiTE8xX3qbxA0g4B8SOrLyNAySCdo9v8fD6GZ1d5WeyutVp3WsQo4hLVgcbK2qBkP7HoPPePxcm9Mpb0sCeKs74OeE44CAoXZLLdrNjRpqeXg93L7Qfozz92bvaHeayml7HSrKtcAhdlyKULNkkYU9BzPLPn0k6ZLeoieZ1PehkBYVoyE2BCr88pbTUS5xgKDcSTnkEP1fGvvcxYJwQW3V7iLAyqj33Ub8rkc2rXC5z4m+YZemS3rDAE5nYXap1AJKFMLU2G6niVh/s54nUIkmFSJJJyMzJJEopgmBITmB8dfq0pra21gtaKWZj0AHw6/CZ6PUCytXUHDqGG5SrYIyMqeYOPI85+f/0xdphKtPS3uW2l7R86ukodvwy4P6on6J1HLp5Y9PKejPRnDSw1J/yv0WY2iSUCSTE89ouYEbpIFEpgTEwLDL9EQIsY7R6Dmcnl5+phl88Dlz6dPpmRaeZ776vwV0ZIFzeM+lalQR9ZcH9UzjUzjDGcpaaWnOplGMPRGtLF5gMGUjI81YeLBHrnyhKFAACjC9BjpM1rCgBQAAAAB0AHIACJ3bMCD0ED4RiXOIsBAklECmfBdIgsNgUB2CqzeZCliP73bn9M+xERYnDAGABj0AHxk2j0APXOOeemZkBBaLHwu0qEq7KMpnafTlj/APek+ybWAPIjqDyI+I/fNTXAsCvkApb9dtqn6vG30FVM3AMDkPgB5S9logQdMDz5Y9esKg9B5eQ6DpEYktTH0SxmSBcfGSXMQBMgMogwG6MQRG6B+Sf04D2ul/R2/eSey/o07X+UaCrJy9XsX8zmsDaT8UKH7Z5b+m/RuRprQCUXiozeSsxQpn0zhvsj+g4NjV9dmaMem/Fu7H042Z+qfQamnjn7JwyvfGfrM7f9eiYidKJ7n6iZQZZJ8/Tzm7MYjpAMBGYMCBAZS2IMYgMTwnf7neg8uCP73fP+Q+ye7zPDd/R7as+tWPsds/eH2zxe0P4+VeH1foey/wCVj8/pL1fYeu41FdnmVw356+F/7wZumeU7gWkrankGRh8WBB+4J62b/p851NLHLvh5v1Ol7rWywjslAY3ZiMTZgYiAYMBmQGUQYAtiIxGYHzrqDNap/GRVOPQ7/wB5k0zkqM+9zDY+cpw2PoyDPppfwj/mV/52fumBGLHHrsb6yCp+4PtmuUftiXEcs2lBiJk7TdLiCIBgSJlmJBAYJlMmZRJcT56mzajMOZVWIB+gEzP5Pb8+v9m38ydRjM8JM0xsQMCrAEHkQQCCPpBmOnoSsba0VRnOEUKMnzwJn8ms+fX+yb+ZA01nz6/2TfzJ10ZJ1QzmOZh4lcBipypPhUrjBUebHPvf3T6TmYrZ1E2YgyiTMgQDAlkEMmZYlDE0u1OzK9QoWxc4OVYHDKfPB/8AXSbIuJ92tyASMgpjKkg9Wz1Bgs35J/tr/jjLT6oqY2Mc+mbialq9ldl16ZStYPiOSWOSfIfUJvz5Bm/Jv9tf8cG0gjKMuTgE7CM4J8mPoZMdPpioioXLPqm5m5Z5lxEolRDEZgSBmDLJAmZcRPmtxPMVuRkjIKDoSPNs+U6iLJkdM8wSCOjDGefXkQQR8RLWmM8yxPUnGTgYHQAf3SFm/JP9tf8AHG5vyb/bX/HFZJcPrMczA2nIBRlycAnZjOCfJj6GfSSYrlYkgyiTMBmJIkFJjMERCvh2h+Cs/Rv90zpTm68eys/Rv90zpTbS7WeZERNXDT1P4RfzH+9XKDMdUfaL+Y/3kmQnn1Pia48AEglYSThVAgmMwQICIEoEC9n+5+vb/qNNma3Z/ufr2/6jTZnqjhjJNTX/APj/AD/9jzbmpr//AB/pP9jyZcSscgMARDCeZqkuJBLmAJiCJAYkWZdn+4Pzn++0gEvZ/uD4v99prpcuM2zERNnDV1vWv8//AI3kBl13/j/P/wBjyTDU+JphwASCUiSZumWBEkQAkxMpDFDX7RHsrP0b/dM2/kx/KWf4P4Zq6/8ABWfo3+6Z0ptpdrjNr/Jj+Us/wfwx8mP5Sz/B/DNiJq4c+ykixfEzeB/exy8SdMAT6gSan8Iv5j/eSWefU+JrjwizKQwJwoRIJYxAmIYSmIofPRGzacbMb7OpOfwjT7+1/s/tb90nZ/ufr2/6jTZnqjhjLX9r/Z/a37pr6vfmvdtxv8ic+4/rOhNTX9a/0n+x4y4lY5AJAJYM8rZZCIEQiCCsuIihGE+ehNmzlsxufGS2ffb6J9RMuz/cHxf77TXS5lzmvtf7P7W/dHtf7P7W/dNiJszc/Vb817tuN56E5/Bv6z6gS67rX+f/AMbyTDU5aYcIBMpDAmbo2xESAIxKZJRr68eys/Rv90zpzSvrDKVPRgQcdcEYmGx/ytn2VfwTTDKMeXOUW6ETnlH/ACtn2VfwSitvytn2VfwTT3kOemWep/CL+Y/3kjEwSo53F2YgEDdtGASCfdUegn1AmWU3LuIqACQiMxOFIAgfTKYEgRBlGWg9z9e3/UabM59NliggKhG5yCXYHDMWGRsPrPp8os+Yn7Rv5c3jPFnUtyamv61/pP8AY8g1FnzK/wBo38ufOxncrlUAVtxw7E+6w5DYPX1icooiJfTEyWQCMzBoEQIgSABEpkgSZ9n+4Pi/32mvrdWlK7rG2rkDPM8/TA+BP1GaVPbGwY2HGWO5k1CrgsSCSacAc+ucfTNMJiOXGTvRNP5RZ8xP2jfy4Gos+ZX+0b+XNevFzUstd1r/AD/+N5MT52M7FcqgAbJw7E+6w6bB6+s+gEyzmJnZ3jtCgSERAmbpBEc4ga/FM52u7frrO0tuckDauCQTy5noP85n2lozam0WMn0r5/QfMj6xPHajsS2l1JXcu5fGvMdR1HURENZjwfoHGM5mr7xV12cNjzwckAYU+Sk+pm8wzy/y5H7Z4uzQ1bsYOTuPvHyIzk5+mIJiHu6rSSM9J9jOf2VXtRAM42jqST09TOgDDjLkkgygyIbpBLnMSoomJiXMBAkBl3SKEwIiVFMxlBkMBiXOIBjdmIVBMpIhAxGZiDIrmd4tGbK1wAwR0dkKg71BG4cyAPCW69Z5rRobdRWQlQXKsK66kUDHyWwsWPPwhnPri1eU9y2Oh5g8iD5zFahnIA+IA9AP8gB9QnUS5nHdxNd2fc3yjaxCu2dmebba0C7DnwgkEH12j1Mx1VT3CwPuYVWgJtRLFdhubLpy3LtdFI5YZSeWMj0Eg5RZTzGlq1Ve5xWylmBNCtXtAGhrHgJBxi1AvmOXTHOfRBrNjnL5C+AEV5bN7gk8ubCraQDjnjPPM9G0oMlnS88KtQXqDmxlV62BCoikbrd3EHvbgOGPp64649BLujEERRmJIktWpERD0EARED6Ue8J9vOIhlnyzkERK4RJlESwI8ixEgpkaIgZCBESjA9ZnESCCResRAykaIlkRZTESCMOUyWIljkBMG6xEkjOBJECDrMjESw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http://www.graycell.ru/picture/big/kol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5606"/>
            <a:ext cx="3010708" cy="30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287702"/>
            <a:ext cx="295232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 – CH</a:t>
            </a:r>
            <a:r>
              <a:rPr lang="en-US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906349" y="1727345"/>
            <a:ext cx="828092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endParaRPr lang="ru-RU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9005" y="1596756"/>
            <a:ext cx="504057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endParaRPr lang="ru-RU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717634" y="1784040"/>
            <a:ext cx="911535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0744" y="1605059"/>
            <a:ext cx="61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95350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089" y="493237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Результат взаимодействия: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2578" y="13340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1,2-Дихлорпропан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KOH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(вод.)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?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KCl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1870254"/>
            <a:ext cx="2718301" cy="485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Пропандиол-1,2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data:image/jpeg;base64,/9j/4AAQSkZJRgABAQAAAQABAAD/2wCEAAkGBxQSEhUUEhAVEhQVEBQQFBAUEA8QDw8PFBUWFhUUFBQYHCggGBolHBQUITEhJSkrLi4uFx8zODMsNygtLisBCgoKDg0OFxAQFywcHBwsLCwsLCwsLCwsLCwsLCwsLCwsLCwsLCwsLCwsLCw3LCwsLCwsLCw3KyssLCssLCwsLP/AABEIAP0AxwMBIgACEQEDEQH/xAAbAAACAwEBAQAAAAAAAAAAAAACAwEEBQAGB//EAD8QAAIBAgMFBQQJAgQHAAAAAAABAgMRBCExBRJBUXEiYYGRsQYTcqEjMkJSYoKSwdEUslOi8PEVJENjc4PC/8QAGgEAAwEBAQEAAAAAAAAAAAAAAQIDAAQFBv/EACURAQEAAgICAgEEAwAAAAAAAAABAhEDEiExBEETFCJRYSMyQv/aAAwDAQACEQMRAD8A87uCcVDLxLrQcMPv765Uak/0q5x706pNqOGh9EulyrWo9rTg/Q1aNP6On/40/MTWgrv4X6Gl8hpS2fSyLsURQp2Q9RyDaEha1HJimEmLTSjk8icBTvU6fwWqWHi4NvXgV8NW3Iylo32U/UWXdPl62vUIS0Us3eTzd7X0AqQtDXJy46u1wNnNvdlwcrDtqx3WlxtfzKX0nPaqmMixMRiZNQxM5i7hpmFEiQZM65gEmDVZKAqMwkzYsKTBCwa8boy6ELzfdY1ufQo4eOcn3r9hLRj0EdF0IITOMzMVUvYKafve7BV/PdRkRpssUq7pxqfjoTpfqtn8h8vSON8rksowXKjT/tRQryzGqteKf4IryVilVbcjQat0qiLM5K3gZ9OEuCL9HBVJLQNsgSWq8po5THVNnSTzA/p7C9pR61bjUW61fgihtGLShHmt+S42d7ehahh24377FHE1d+rJ99vypWsHHHyOV8NPZj3lFLJKWR20a29UbvfReQ7Y0Eoyloln5Jszou7b7xqWGpjIsUFcU8HcKLFXGQYBTI65xxhShdRhi6jCBUgWHJAowitk/hZTorX4kW5SWavnq13CKX/0idNGoSC2cEGfGSE46XZ8GBcqY6o+yubfyRWRDbQwcbwXRDvc56cBOzZZR6DsRLPzFvs0vgyhJI9Dgakd08NiKjXEKlWlZdp+YMsNjjydXr8fWiuK8yhKSZiRmaOHkDHDRsuTs1cXhbYeM1wuuqZ5aGTa5s9JisW5QUdbQatwR51WU4Wd75tcnoUid9N6Mdyi++P7GbBmttF2pdVFdOZkUwNiamELuEA4hkGBFBxAI2cDclmZDFzDkLkFgMXWb3XbVK6yvdjGiGZg05J01laW7eT4ym834EU1/eib5MmCyXxCU2M8LrZwDZwwMtoo4/WH5n8jT92zO2nC0op/cm/kUl8oNDZiyj0Oxk8/FkYHKK6CZRcppd4v2M9K+MOpaFjG4SXBExwclFNoPaD1pcWXcHPMpSiWcLkm/AzSLCqvtX0evw/7FeNBOpdJq1fc3W770VG+8vNIeodl9MhNCbdTflm229LLlZIEHNq7Tl2UujM6BobRXZhz3bvuWhnpqyytrfjfMDQSDQu4SZjHRQUSI6HGESOYKZwGQ2CwmAwwESAYcmAjUSpvUavs9RNQbftREpostkgEjBpYp0DE9pY/TRXKhJ+dj0NKsrnnfaWqpV+mHt80HH2nlf2n4NdldDsIvpfFeozBRyXfFM7A5YmPLej6i2+2xe62f7PyqxTVlnaSa05WFe0Ow/cpZ3T7j2OwrOnvJNJt5PuyKftc0qLu+OnA574xmVq2PNbn1+nyLGULOwcIWXiPxTTkKm8jqnpP7HTink5JdpRSbsm3zlwQP9HKnO0o2lG6a7t7ItTwVqKUspSvUjks0pWsn0ZobrrVLJXqVG3bKyUY6LyFueg67qhj55Jdy8lmZ6LW07qpKD1g3B9Vl+xUGl3Nh9jCQtMNMwnxZKYu5KZhGQyCGzCkhkJnMzOkAiZHI1EmZMn210IqcRcZXq9IiGnpfOBucMULrmLtSV6rf/aS+aNFmXj49qT/AAxj87lI563cDml3RSK86m7Vv3os4FZFPGw7dyf2een072T9p6SoNVay3oZ5qzafBW1Mf259o6NWnBUajk23vKzSSy1ujwbqNMCq7kr8eWy2+mx/bdrVOpdlipr6FXCRLO9Z8dY+Tkrlshxe/WApe4hvrenTp797vspxTllxzt5Hn9iYyMas72vTW8qyeUrvNJdMj0OL25SpLchFzqOlutv6kbx0fNnhpUN1y0ta9lyf+5z4YW72rb53AbQr783N6z7b/M7le4WIjmvhSIpySabV0vstKzOmTUR+9hTGJiUGgGPOTBvkcjMO5zYFzrmESJIRxmQzuBEieAKaFVCphHerN+BamU9kL60uc2vIAtQ4G5wQV5Iysd9d/kNZmZi19I//AF+jKRzvQYFXQrFQ16lrZUfQHaa1Jf8ASs/1YWJdrEcCcXwChEqRcoKy8B9GKe90Qm1kjQ2Ph3OeS428lcTI+JlCp2s/LvfFhY/BOCTvnN2tyWoOEp71T83gXtrTU6zWVoLd6tK7ZOXye+mBW1fl5CpB3vn4gTLJBQYtD4K2bs1e1uIDJR1jiUAYhEkHNhYSOuCmSZkXIdxdHW/NvIZMFaASF4CCVOPe5P5joa+D9CKcbQp/C/UQ5hwFzhypVNsysSvpZL8dNfJnpqFJPIwcbS/5iaX+Ml4JMMvlO4+G3s2VrdBWNlvzaXNjcPT3bdAcPS3qrS1bE9W0+M8aZeKwzctOJaWBaSdj3L9nYKFN73blJby+ykx+29gxhS34yv4CXkUnHj/L5/iI6It7JxUqc+w7OT3X+bK4vG0rN31QrBxe+ratpLzK63jtPeq9ZX2eqNR8lFNeSzPN1aje++fZ8Xr8j0m3J7lk3e6tnq7JX+ZgYmCi4p81OS11ea8ifHPseTSjCIFSBqbUq0pTbpKybvbgUJ5lomqJDlEjI7fNoYKxIO+SmbRo46xyRKBpnbpEggWw6YLjaT7kl5q5zZKd/wCSY0t7ibQ6RTWvwP0CrLKHwfuTBa9GgMU+0lyiSvs/0C5wNzihG1hZ2kjzWPxF8TP7L97Npa2s8jfpnntpYNyqb0c859b3yY3HPJuKdtxq4PakpK03druSH4fGRhPeel7955/Dtu98mtbjI0+L82x7xyq9H1CHtthNyCvOUlZW3Hqu+wvaftdGpTcYU7J8XLh0sfNqcrS5ou2vo/mT/T4yp5Y6rSx1dSirLtPNu97/AMAbJglOLfCW913c/wBijTg0s3f+DRwmJUU24/Zy7nzfgP18ahdNXe95J1JPe3FvWb7MLepg4mveTfeS5t3UVdN8mrvp5gxwsuXyYJjotlMwmEnVU3D/AKcVJri076eTK00W8PL3c4v3m52otveSuk80J2rVjGcrZJu6zWjG0eYeFWxKRWeI/EU8RjnfKTQ0wNOC1sJJatHSrQXEw1VqP7VlzaQbqL7U7/DFB/GP4dNGWJT0YH9Q+ZQVZcPm0RKtbil43D0POJpQrNhTnYyVWlwYarT+/wDJMPXTow+Puemh78lYh6IznOfP0Bzf2n5m1B/S1tU6yUc8uLuIliN93Wmi7zK3rJrnfvLeH0I54xDm45jit3OFXOJuPbcgszNnHt+M/U140mnnzMmf1vGXqLjkfGWArRXFeJEVE6s8hEWPMqa5VZUEhcnyuiLkXG7h2SptaMOM5PJMryzL2Cgoxbk8+CG7Hl2oVcTOF+09eDEyxbetSf6mDiq15PjmWdmQi0+fKw/0fpNbV1Uv9tN9+pFWouLjfna7LdalStZ5S6GViUr/ACGkU/Hqe0upDi5SfXI54pLRRXfZXCqYWEVGyzaz7gHRjyC0x/sE63NiJyb0LSpIfSgkHa+OMUadKT4FmGBl3IuU5ItU4guVdPHxyqtDZ/eaFHZ0eLJiyzTa6k7a9Hh4oj+jpaOLfiU9p4aKj2I29TYUFYzNr3ULf61FdPJxzpfDzLea6v1L8J2M/ivi/csSkCvkue+1v3pxT3jhNOLb6ZHZ0m9HboeUn9d9Z/3M+2UcNFL6q0fBHxWtG1SS/FP+9nLwW3y6O0y3pXrAwhdD6kLiErHTIRMoCxjkBcwV0TsVPejYhM6eg8h8GPNNNdQqEmmMqLteL9CaUS0dVdJtiXBtj5i3kM0FTpg1UHSncivMzY+ykwo1eYqZCZnVjFqnMt0qpnRZYosFdPH4X6crl7DrQz6ETRoyJ16vx8d+1um79Cnth9lotQfIo7Wl2HzFvp0c01hXmXqurGa3FcUWMGrp/EzPi/kfYGiCy6RAHE+8R29RUc6iTaeWeZ8klK9ST72/Ntl2tilbVZGdB9pvmk/M5OHj67Xkk9FTqu75AuWWZFd5gVNEdchtDbI3hcpA7xtF6ilMGrUyFVJiaksh8YrhgJvJ9Lg0JC28n0BpSKaWuK40uQmqgfenVJh00iKLzGzK1KXaCr1Mw6NMfIKtiELTDgzL4mwXMfTkVxtKLFdWK3TqF7DyuUaVJs08LQ/knXo/GvlboplLbDy8DQhJR4XMvbFXLlloK6Pk5f4689LVdC5sqN4fmZSqv0NLZEfo11fqHLxHxvN6pzgSO3ThNuXR9bCySeXB+gGEWSz+zFHocfTSk/E87B2VuSRDhy7R03GT0TidRU5ZInEzFPRHTAsTNinImuyu5D6PMUzkBN5AOQM5eg62OLnLJ9P3JpwFN5PwCpyzMpJBXJnME6oPB6uoakVnmTh1mRNZswfbkg1EKERiiZSJpxLlGmRh45l73ZO10Yew0i5SV3cqpMtYam2+Qlr0uCxZjoZG25J6LhqbE42MTacWr58NBVPlXfHWLV08jZ2XH6OPj6mNON/L9j0WAp9iPQOfp8lypIHumcSc7XxlBuTfeeerK0pLva+Z6rEVMzzW04Wm+/PzJ8H8On7ZlYi3ZQVQiOljqkUuJWKWgmo7+Q+tmJtkPGkViZ8ArBTiFWFqJpbDwkJ1Yqq2oviuZnpFvCVbST5NeQb6Xxk00faHY/uHl9V3cX+ExakLI9V7U7SVaFNRjZRjLq27fwedq09OlhcN68pdvJWFp5+AE45vqXMPTsBOk29Cgk04j4wG0sM+RbpYfuFuR8fJdDItb1wHTHYejk2ydrqw47sdOBepU+QrDU1dXNinGLWVrErt18UuKhOmYW2KTR6x0VY85tuKXebHez/Iy3x1523a8D0mDXYXQ87SjeTPSUF2V0HzfK81NsSDc4k5tt2VO5k7bwnZU1wyf7G2nkDOCaaaunquDObC9a7v7eFqxFG3tbZE6a3km4feSb3e6RiSO7DOZG7BkLaClIW5FAtRY5oG4SYW7h3A4xXJhHJBVmax71yST4ExhnoLiWKTMO4fRpDo4buOoTsXVVTWgtpLkVCiTWVlkupYihdXQm6OJnzeYynNi5RbY+nDIpHo42jdcZ/XOKeYiUcxNSnnzNqHtz+l7/irsY+0cQ5D/dMq16WY0kc3yM8+vlXwdK78T0MUZ+BocS+iOd28Hmu7pJxNjhENPU0Umi1RpQ1km0s3YrU8hW0K7UbLJPVX1scmvLql8Ku09ppXjTuk+eaPM4jDxk7uy6KxoVHcryR1YSY+iZZVmy2auFReKYmWznwlF+aNOaXIXuIrsnesqWCkvs36SAWHl/hv9SNRxAYdt+SkRwacb+8hF/dbqOT/AMthDotPVPpvfwX7nRYJWnJkoRjLl6/wFeXC3kzRRNxtnmeTPhVn96K/Kxvv6i0qx6bjL0WGhbaMyrLWNrffX6Wc8VWesl+hmvCI6EAbqmNz34rEpyqvj/lZq4WhWdrJdfdsv0Iq+ht4WeQZba9L48y+8mDhcFP7Sbz4QH4rCtaUZv8AJBL1PVYWtZ/VRYr1lb6qOrHjxsdP58per57i4T4Ut2/3mv2M7+lk3eUl0SPb4+W9wPP4mNmQt1dOX5XbW9qtKCSyGWAWo4lk8bPxQnBI4Ce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5686"/>
            <a:ext cx="2160240" cy="298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05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610" y="172287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1,2-Дихлорпропан </a:t>
            </a:r>
            <a:endParaRPr lang="en-US" sz="32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KOH(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спирт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ru-RU" sz="3200" b="1" baseline="-25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KCl</a:t>
            </a:r>
            <a:endParaRPr lang="ru-RU" sz="3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818"/>
            <a:ext cx="1344613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532440" y="473199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6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32" b="2741"/>
          <a:stretch/>
        </p:blipFill>
        <p:spPr>
          <a:xfrm>
            <a:off x="481844" y="3363838"/>
            <a:ext cx="2577988" cy="14840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817" y="811836"/>
            <a:ext cx="811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1,2-Дихлорпропан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Zn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?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ZnCl</a:t>
            </a:r>
            <a:r>
              <a:rPr lang="ru-RU" sz="3200" b="1" baseline="-25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055" y="1635646"/>
            <a:ext cx="245547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915816" y="285978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1640" y="271576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Кристаллы соли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96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739" y="404472"/>
            <a:ext cx="650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Для этих реакций необходимы условия:</a:t>
            </a:r>
            <a:endParaRPr lang="ru-RU" sz="2400" b="1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5283" y="1337437"/>
            <a:ext cx="6722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Раствор щелочи водный или спиртовой;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5283" y="2102171"/>
            <a:ext cx="6599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Двухвалентный металл цинк или магний;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5283" y="2858634"/>
            <a:ext cx="695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Галогенопроизводное, содержащее два атома галогена;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6737" y="3900993"/>
            <a:ext cx="722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Атом галогена находиться в положении 1,2 или 2,3 и т.д.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7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7437"/>
            <a:ext cx="320466" cy="4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2171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71" y="2858634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87" y="3889454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55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1" y="483518"/>
            <a:ext cx="3456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Вывод: объект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воздействия-одно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вещество(1,2-дихлорпропан)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Реагенты раствор щелочи в разной среде или металл с валентностью два.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Результат-представители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трех разных классов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user\Downloads\07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23" y="409906"/>
            <a:ext cx="1550070" cy="11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07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00" y="3110577"/>
            <a:ext cx="163823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088" y="1707653"/>
            <a:ext cx="2014990" cy="201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612" y="411510"/>
            <a:ext cx="15541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775540" y="1561726"/>
            <a:ext cx="346984" cy="145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795315" y="1512871"/>
            <a:ext cx="389187" cy="204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68587" y="4300682"/>
            <a:ext cx="437446" cy="184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71772" y="1615035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Zn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3882" y="164766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KOH c</a:t>
            </a:r>
            <a:r>
              <a:rPr lang="ru-RU" b="1" dirty="0" err="1" smtClean="0"/>
              <a:t>пирт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711" y="4400127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KOH</a:t>
            </a:r>
            <a:r>
              <a:rPr lang="ru-RU" b="1" dirty="0" smtClean="0"/>
              <a:t>вод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395" y="48351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1,2-дихлорпропан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629" y="3132972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1,2-дихлорпропан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7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93596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Реакция с кислород</a:t>
            </a:r>
          </a:p>
          <a:p>
            <a:r>
              <a:rPr lang="ru-RU" b="1" dirty="0" smtClean="0"/>
              <a:t>содержащими соединениями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355" y="946293"/>
            <a:ext cx="789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ислота ? альдегид? многоатомный спирт? =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внешний признак?</a:t>
            </a:r>
            <a:endParaRPr lang="ru-RU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7519" y="1681768"/>
            <a:ext cx="3078343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Качественные реакции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1408"/>
            <a:ext cx="1476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9742"/>
            <a:ext cx="1778742" cy="10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liberry.kg/upload/image/2014/1-2014/%D0%BD%D0%B0%D1%83%D0%BA%D0%B0/little_scientist_400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1408"/>
            <a:ext cx="3044796" cy="24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9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1026</TotalTime>
  <Words>431</Words>
  <Application>Microsoft Office PowerPoint</Application>
  <PresentationFormat>Экран (16:9)</PresentationFormat>
  <Paragraphs>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Глюкоза 2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Note</cp:lastModifiedBy>
  <cp:revision>98</cp:revision>
  <dcterms:created xsi:type="dcterms:W3CDTF">2014-01-16T14:36:34Z</dcterms:created>
  <dcterms:modified xsi:type="dcterms:W3CDTF">2025-10-27T11:26:56Z</dcterms:modified>
</cp:coreProperties>
</file>