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3" r:id="rId8"/>
    <p:sldId id="262" r:id="rId9"/>
    <p:sldId id="264" r:id="rId10"/>
    <p:sldId id="265" r:id="rId11"/>
    <p:sldId id="268" r:id="rId12"/>
    <p:sldId id="267" r:id="rId13"/>
    <p:sldId id="270" r:id="rId14"/>
    <p:sldId id="271" r:id="rId15"/>
    <p:sldId id="272" r:id="rId16"/>
    <p:sldId id="269" r:id="rId17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катерина Меньчикова" initials="ЕМ" lastIdx="1" clrIdx="0">
    <p:extLst>
      <p:ext uri="{19B8F6BF-5375-455C-9EA6-DF929625EA0E}">
        <p15:presenceInfo xmlns:p15="http://schemas.microsoft.com/office/powerpoint/2012/main" userId="0734fe94e8d3139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25T15:16:28.864" idx="1">
    <p:pos x="4503" y="416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8A12FC6-BBE7-4448-86D1-BEB2A24B75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278294"/>
            <a:ext cx="8915399" cy="4625368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"Особенности подготовки учащихся, имеющих статус ОВЗ, к Государственной итоговой аттестации»</a:t>
            </a:r>
          </a:p>
          <a:p>
            <a:pPr algn="r"/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</a:t>
            </a:r>
          </a:p>
          <a:p>
            <a:pPr algn="r"/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учитель русского языка и литературы</a:t>
            </a:r>
          </a:p>
          <a:p>
            <a:pPr algn="r"/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МБОУ СОШ № 11</a:t>
            </a:r>
          </a:p>
          <a:p>
            <a:pPr algn="r"/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Якушина Ю.Ю.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3A40F98-8C2E-42A3-81FF-5860D3F086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815" y="3449405"/>
            <a:ext cx="622545" cy="738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116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780ED3-91EF-4A6C-9A16-080A6F1AD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576" y="74645"/>
            <a:ext cx="10049035" cy="6428791"/>
          </a:xfrm>
        </p:spPr>
        <p:txBody>
          <a:bodyPr>
            <a:normAutofit/>
          </a:bodyPr>
          <a:lstStyle/>
          <a:p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2. Дайте аргументированный ответ на вопрос: Почему человек должен ответственно относиться к домашним питомцам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сочинения:</a:t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абзац.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Риторический вопрос и ответ на него ( используем в качестве первого предложения тему сочинения)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человек должен ответственно относиться к домашним питомцам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Я считаю, что 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необходимо, потому что без заботы и помощи людей животные могут погибнуть(точка зрения).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Свою точку зрения докажу примерами из текста и из жизни.(переход ко второму абзацу).</a:t>
            </a:r>
            <a:b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абзац.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Пересказываем текст, предложенный для изложения. Обязательно делаем мини-вывод (еще раз смотрим на тему сочинения и свою точку зрения). 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произведении ФИО автора говорится о …</a:t>
            </a:r>
            <a:b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произведении В.Б. Свинцова говорится о том, как рассказчик ловил рыбу и обнаружил, что его собака потерялась. Он подумал, что на пса напали волки.  Затем смело взял топор и отправился на поиски. Вскоре Сенька нашелся. Его морда застряла в капкане.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тексте герой проявил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смелость и заботу по отношению к своему питомцу. Он отправился на его поиски с топором, не боялся выдуманных волков. Этот поступок спас четвероногого друга. 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абзац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(ПРИМЕР ИЗ ЖИЗНИ и МИНИ-ВЫВОД. МОЖНО ВКЛЮЧИТЬ ФАНТАЗИЮ)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нас во дворе живет пес Барс. Его хозяин погиб несколько лет назад. Собака не уходит со двора. Мы с соседями кормим его. Однажды мои родители даже отвозили его к ветеринару. 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заботе собака здоровая и добрая.  </a:t>
            </a:r>
            <a:b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абзац.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 должен быть маленьким, чтобы не допускать смысловых повторов.</a:t>
            </a:r>
            <a:b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сделать вывод: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ответственное и заботливое отношения к братьям нашим меньшим просто необходимо для их нормального существования. Когда помогаешь им, сам становишься добрее и лучше.(145 слов)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442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8D5F2C0-88EE-444B-869D-008353B7D6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503853"/>
            <a:ext cx="8915399" cy="5399809"/>
          </a:xfrm>
        </p:spPr>
        <p:txBody>
          <a:bodyPr/>
          <a:lstStyle/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</a:p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успешной подготовки к экзамену необходимо построить четкую структуру заданий и формулировок.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Учим детей с ОВЗ выражать свою точку зрения, используя простые предложения, избегая смысловых повторов.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Для написания сочинения опираемся на строгий план и выученные слова-клише.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Расширяем кругозор и развиваем логику (внеурочная деятельность</a:t>
            </a:r>
            <a:r>
              <a:rPr lang="ru-RU" dirty="0">
                <a:solidFill>
                  <a:schemeClr val="tx1"/>
                </a:solidFill>
              </a:rPr>
              <a:t>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7152C81-E2BC-4891-A6CB-7849DBA602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0338" y="3901937"/>
            <a:ext cx="1503313" cy="1932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744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ED5268-AB76-4D68-B4F8-308958D45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подготовке к ГВЭ детей с ОВЗ не забываем тренировать орфографическую и пунктуационную грамотность: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1.Проводим словарную работу (ПРОГОВАРИВАНИЕ);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2.Работа с учебником обязательна;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dirty="0">
                <a:solidFill>
                  <a:srgbClr val="0A0A0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ифференцированные задания;</a:t>
            </a:r>
            <a:br>
              <a:rPr lang="ru-RU" sz="3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Вставляем пропущенные буквы (задания-буклеты для самопроверки);</a:t>
            </a:r>
            <a:br>
              <a:rPr lang="ru-RU" sz="3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Вставляем пропущенные запятые;</a:t>
            </a:r>
            <a:br>
              <a:rPr lang="ru-RU" sz="3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Предлагаем задания на внимание.</a:t>
            </a:r>
            <a:br>
              <a:rPr lang="ru-RU" sz="3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841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3A3A7B-8D24-4C44-9FDE-6F2A93E69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методы на уроках русского языка для повышения грамотности учащихся с ОВЗ: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4B9F1B-6EF1-458C-B9C9-2FC4F1AD8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9530" y="1661823"/>
            <a:ext cx="9795082" cy="4715123"/>
          </a:xfrm>
        </p:spPr>
        <p:txBody>
          <a:bodyPr>
            <a:normAutofit fontScale="25000" lnSpcReduction="20000"/>
          </a:bodyPr>
          <a:lstStyle/>
          <a:p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56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Интерактивные и игровые методы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56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"Путаница"</a:t>
            </a:r>
            <a:r>
              <a:rPr lang="ru-RU" sz="5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5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– исправить ошибочное написание или пунктуацию в предложении, «распутать» текст.</a:t>
            </a:r>
          </a:p>
          <a:p>
            <a:pPr marL="0" indent="0">
              <a:buNone/>
            </a:pPr>
            <a:r>
              <a:rPr lang="ru-RU" sz="56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Практические и наглядные методы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56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Презентации</a:t>
            </a:r>
            <a:r>
              <a:rPr lang="ru-RU" sz="5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5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презентаций для объяснения тем (омонимичные части речи, виды предложений) с визуализацией правил и примеров. </a:t>
            </a:r>
          </a:p>
          <a:p>
            <a:pPr algn="l"/>
            <a:r>
              <a:rPr lang="ru-RU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56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Адаптация сложных тем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56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Тире между подлежащим и сказуемым</a:t>
            </a:r>
            <a:r>
              <a:rPr lang="ru-RU" sz="5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5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Объяснение материала с помощью схемы, в которой показаны все случаи постановки тире, и последующие практические упражнения на основе этой схемы.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56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Правописание корней</a:t>
            </a:r>
            <a:r>
              <a:rPr lang="ru-RU" sz="5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5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наглядных схем-«деревьев», где каждый корень – это дерево, а его однокоренные слова – ветки.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56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Однородные члены и вводные слова</a:t>
            </a:r>
            <a:r>
              <a:rPr lang="ru-RU" sz="5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56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текстами, где нужно найти и выделить однородные члены и вводные слова, используя различные цвета или графические выделения.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0480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BC6B49-022B-4756-9DE9-B7AAFC62D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5848252"/>
          </a:xfrm>
        </p:spPr>
        <p:txBody>
          <a:bodyPr>
            <a:normAutofit/>
          </a:bodyPr>
          <a:lstStyle/>
          <a:p>
            <a:r>
              <a:rPr 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0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ожно отметить, что задания по русскому языку должны быть:</a:t>
            </a:r>
            <a:br>
              <a:rPr lang="ru-RU" sz="20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Разнообразными, то есть покрывать самые разные стороны речевого развития – когнитивную, эмоциональную, социальную. Необходимо формировать навыки самостоятельного выполнения заданий, работы в команде, коллективного обсуждения</a:t>
            </a:r>
            <a:b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Интерактивными, то есть обратная связь со стороны учеников – их ответы, реакции должны быть качественно и количественно оценены со стороны педагога. При этом эта реакция должна быть адекватной и вне зависимости от результатов стимулировать развитие ребёнка.</a:t>
            </a:r>
            <a:b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Адекватными по сложности, то есть обеспечивать адекватное, постепенное усвоение учениками всех необходимых знаний, умений и навыков. Дети, страдающие умеренной умственной отсталостью, нуждаются в индивидуальном контроле за успеваемостью. 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должны быть нацелены на зону ближайшего развития, то есть должны быть чуть сложнее, чем имеющиеся у ребёнка навыки. Если они будут слишком сложными или слишком простыми, мотивация к усвоению новых знаний понизится.</a:t>
            </a:r>
            <a:b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391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912249-B35B-43A9-A9DC-0C1DAA263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Полезные материалы для работы с учащимися 9 класса, имеющими статус ОВЗ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090E7EF-E913-484C-8B57-03BB9427D1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71796" y="2247608"/>
            <a:ext cx="3200400" cy="3200400"/>
          </a:xfrm>
        </p:spPr>
      </p:pic>
    </p:spTree>
    <p:extLst>
      <p:ext uri="{BB962C8B-B14F-4D97-AF65-F5344CB8AC3E}">
        <p14:creationId xmlns:p14="http://schemas.microsoft.com/office/powerpoint/2010/main" val="1889823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DBFCAB9-67C5-421B-B548-A3D45530F2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7844" y="592493"/>
            <a:ext cx="7831494" cy="5873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88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B265C6-CFD6-4E92-B153-55DB673AF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6065939"/>
          </a:xfrm>
        </p:spPr>
        <p:txBody>
          <a:bodyPr>
            <a:noAutofit/>
          </a:bodyPr>
          <a:lstStyle/>
          <a:p>
            <a:r>
              <a:rPr lang="ru-RU" sz="2800" b="1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Кто сдает ГВЭ</a:t>
            </a:r>
            <a:br>
              <a:rPr lang="ru-RU" sz="2800" b="1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dirty="0" err="1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ГВЭ</a:t>
            </a:r>
            <a:r>
              <a:rPr lang="ru-RU" sz="28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сдают школьники, которые в силу физических или психических особенностей, а также из-за особых условий пребывания не в состоянии пройти ОГЭ и ЕГЭ. К ним относятся учащиеся с нарушением слуха, зрения, моторных функций, а также выпускники на длительном лечении в больницах (например, онкобольные) и других закрытых учреждениях, как воспитательные колонии. Кто сдает ГВЭ :</a:t>
            </a:r>
            <a:br>
              <a:rPr lang="ru-RU" sz="28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-школьники с ОВЗ;</a:t>
            </a:r>
            <a:br>
              <a:rPr lang="ru-RU" sz="28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-дети с установленной инвалидностью;</a:t>
            </a:r>
            <a:br>
              <a:rPr lang="ru-RU" sz="28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-ученики закрытых спецшкол и интернатов, экстерны;</a:t>
            </a:r>
            <a:br>
              <a:rPr lang="ru-RU" sz="28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-подростки, отбывающие наказание в исправительных учреждениях.</a:t>
            </a:r>
            <a:br>
              <a:rPr lang="ru-RU" sz="28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700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88AE51-18D3-4328-BC9F-DCE3AC3CF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5916649"/>
          </a:xfrm>
        </p:spPr>
        <p:txBody>
          <a:bodyPr>
            <a:normAutofit/>
          </a:bodyPr>
          <a:lstStyle/>
          <a:p>
            <a:r>
              <a:rPr lang="ru-RU" sz="2400" b="1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чем еще отличия ГВЭ от ОГЭ?</a:t>
            </a:r>
            <a:br>
              <a:rPr lang="ru-RU" sz="2400" b="1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4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экзамена по русскому языку можно выбирать между сочинением и изложением, а для некоторых групп предусмотрены облегченные условия контрольного списывания.</a:t>
            </a:r>
            <a:br>
              <a:rPr lang="ru-RU" sz="24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2.ГВЭ могут провести на дому из-за состояния здоровья.</a:t>
            </a:r>
            <a:br>
              <a:rPr lang="ru-RU" sz="24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Учащегося может сопровождать ассистент, например, сурдопереводчик или тьютор.</a:t>
            </a:r>
            <a:br>
              <a:rPr lang="ru-RU" sz="24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3.Для учеников с ОВЗ и инвалидностью предусмотрено увеличенное время на ответы. </a:t>
            </a:r>
            <a:br>
              <a:rPr lang="ru-RU" sz="24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Результаты оценивают по пятибалльной системе, аналогичной той, что используют и при ОГЭ. Но критерии выставления результата разные. Например, на ГВЭ по русскому «удовлетворительно» (оценка 3) ставят при 5–10 набранных баллах за работу, на ОГЭ — от 15 .</a:t>
            </a:r>
            <a:br>
              <a:rPr lang="ru-RU" sz="2400" b="0" i="0" dirty="0">
                <a:solidFill>
                  <a:srgbClr val="1C1C1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0" i="0" dirty="0">
              <a:solidFill>
                <a:srgbClr val="1C1C1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587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E80BB2-BB26-4C47-AB55-B59DF972B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467" y="549985"/>
            <a:ext cx="8911687" cy="5758029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ФИПИ:</a:t>
            </a:r>
            <a:b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100-е номера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предназначены для обучающихся, осваивающих образовательные программы основного общего образования в специальных 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учебно-воспитательных учреждениях закрытого типа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учреждениях, исполняющих наказание в виде лишения свободы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для обучающихся, экстернов 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нарушениями опорно-двигательного аппарата (далее – НОДА), осваивающих вариант 6.1 ФАОП ООО1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для иных категорий участников ГВЭ, которым требуется создание специальных условий (с диабетом, онкологическими заболеваниями, астмой, пороком сердца и др.), – сжатое изложение по прослушанному тексту с творческим заданием. 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200-е номера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предназначены 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слепых, слабовидящих и </a:t>
            </a:r>
            <a:r>
              <a:rPr lang="ru-RU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поздноослепших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обучающихся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осваивающих образовательные программы основного общего образования, – сжатое изложение по прослушанному тексту с творческим заданием. Для слепых обучающихся задания переводятся на рельефно-точечный шрифт Брайля.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1551F82-EA2B-4546-B844-6DC11551FC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681" y="5142523"/>
            <a:ext cx="1231063" cy="1461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134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E8B21E-22BD-4142-A466-19B93FC7E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906" y="139959"/>
            <a:ext cx="10133045" cy="5952931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300-е номера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предназначены для глухих, слабослышащих, позднооглохших, имеющих кохлеарные имплантаты экзаменуемых,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осваивающих образовательные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программы основного общего образования, – сжатое изложение по прочитанному   тексту с творческим заданием. Эти экзаменационные материалы аналогичны 100-м экзаменационным вариантам, однако звуковые образы в текстах сведены к минимуму. 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400-е и 500-е номера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предназначены для обучающихся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тяжёлыми нарушениями речи (далее – ТНР),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обучающихся с НОДА, осваивающих вариант 6.2 ФАОП ООО, а также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лиц с задержкой психического развития (далее – ЗПР),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осваивающих образовательные программы основного общего образования. Адаптация подразумевает упрощение конструкций 1 По заключению психолого-медико-педагогической комиссии (далее – ПМПК) участникам ГВЭ-9 с НОДА, обучающимся по ФАОП ООО любого варианта программы, могут быть рекомендованы экзаменационные материалы с 400-ми (500-ми) номерами вариантов. Русский язык. 9 класс ГВЭ (письменная форма) 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600-е номера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предназначены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обучающихся с расстройствами аутистического спектра (далее – РАС),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осваивающих образовательные программы основного общего образования, – диктант. При оценивании диктанта предусмотрены особые критерии. </a:t>
            </a:r>
          </a:p>
        </p:txBody>
      </p:sp>
    </p:spTree>
    <p:extLst>
      <p:ext uri="{BB962C8B-B14F-4D97-AF65-F5344CB8AC3E}">
        <p14:creationId xmlns:p14="http://schemas.microsoft.com/office/powerpoint/2010/main" val="2844292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0265DF-5A90-4237-8645-BF75E2723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6777" y="624110"/>
            <a:ext cx="8911687" cy="128089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с ЗПР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(самой распространенной категории) получают в качестве итоговой работы по русскому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экзаменационные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материалы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400-х вариантов.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Устанавливается рекомендуемый объём письменной работы в форме сжатого изложения по прослушанному и прочитанному тексту с творческим заданием: 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ru-RU" sz="1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сжатое изложение – от 40 слов;  </a:t>
            </a:r>
            <a:br>
              <a:rPr lang="ru-RU" sz="18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 творческое задание (сочинение) – от 70 слов.</a:t>
            </a:r>
            <a:br>
              <a:rPr lang="ru-RU" sz="1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 для изложения выдаётся экзаменуемым для чтения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проведения подготовительной работы на 40 минут. Вместе с тем указанный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 читается организатором в аудитории дважды  с  интервалом  между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прочтениями текста 10 минут. В это время участники экзамена могут читать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текст,  работать  с  листами  бумаги  для  черновиков,  выданными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образовательной  организацией,  на  базе  которой  организован  ППЭ,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выписывая  ключевые  слова,  составляя  план  изложения  (записывать  под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диктовку или переписывать текст изложения в листы бумаги для черновиков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разрешается).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i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!!! Урок по подготовке к написанию экзаменационного  изложения условно включает в себя два этапа: групповой (т.е. этап коллективной работы) и индивидуальный (т.е. работа, ориентированная на потребности конкретного ребенка с ОВЗ).</a:t>
            </a:r>
            <a:br>
              <a:rPr lang="ru-RU" sz="1800" i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923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C248319-2188-4D6F-AD7E-FA3C2E73F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1224" y="363894"/>
            <a:ext cx="4960776" cy="6148873"/>
          </a:xfrm>
        </p:spPr>
        <p:txBody>
          <a:bodyPr>
            <a:noAutofit/>
          </a:bodyPr>
          <a:lstStyle/>
          <a:p>
            <a:r>
              <a:rPr lang="ru-RU" sz="1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1.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Прослушайте и прочитайте текст. Напишите сжатое изложение по фрагменту произведения В.Б. Свинцова. Передайте главное содержание текста </a:t>
            </a:r>
            <a:r>
              <a:rPr lang="ru-RU" sz="1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объёме от 40 слов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в сжатом изложении менее 30 слов (в подсчёт слов включаются все слова, в том числе служебные), то такая работа считается невыполненной и оценивается 0 баллов.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текста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Пёс Сенька пропал.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«Сенька сам себе нашёл капкан».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Урок «на всю жизнь».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2. Дайте аргументированный ответ на вопрос: Почему человек должен ответственно относиться к домашним питомцам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Своё мнение аргументируйте, опираясь на читательский опыт или на знания и жизненные наблюдения. Продумайте композицию сочинения. Сочинение напишите в </a:t>
            </a:r>
            <a:r>
              <a:rPr lang="ru-RU" sz="1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объёме от 70 слов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Если в сочинении менее 50 слов (в подсчёт слов включаются все слова, в том числе служебные), то такая работа считается невыполненной и оценивается 0 баллов. Если сочинение представляет собой пересказанный текст, то такая работа оценивается 0 баллов. Сочинение пишите чётко и разборчиво, соблюдая нормы речи. 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40E067D-45F7-416F-B117-8E568B51D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67543" y="363894"/>
            <a:ext cx="5663681" cy="5497155"/>
          </a:xfrm>
        </p:spPr>
        <p:txBody>
          <a:bodyPr>
            <a:noAutofit/>
          </a:bodyPr>
          <a:lstStyle/>
          <a:p>
            <a:r>
              <a:rPr lang="ru-RU" b="1" dirty="0"/>
              <a:t>Вариант 400. Сжатое изложение с творческим заданием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три часа, когда солнце уже светило вовсю и утренний клёв кончился, я причалил к берегу, но мой пёс Сенька не выскочил, как обычно, навстречу. «Спит, наверное», – подумал я и позвал: – Сеня! Ну-ка ко мне, быстренько! Сеньки не было ни на берегу, ни в палатке. Я вновь позвал его. Нет Сеньки. «А почему считают, что здесь нет волков? – вдруг подумал я. – Вон какие заросли!» Я взял походный топорик и направился в самую гущу кустов, полный решимости отомстить прожорливым волкам за своего четвероногого друга. Полными ненависти глазами смотрел я на эту коварную поляну. Вдруг неподалёку от меня дрогнула и закачалась ветка. Я бросился вперёд, ногой раздвинул кусты и увидел… Сеньку. Он лежал в какой-то страшно неудобной позе. «Живой ещё!» – подумал я и, отбросив топорик, попытался поднять Сеньку на руки. Тело его дёрнулось, он тяжело задышал. Я повернул своего верного друга на бок и захохотал. Сеньке, конечно же, было вовсе не весело. Но ситуация была комичная: Сенька сам себе нашёл капкан. Любитель свиной тушёнки, он обнаружил где-то банку из-под неё, оставленную нерадивым рыбаком или туристом, и опрометчиво засунул туда морду. Острые края, загнутые вовнутрь, не давали вытащить её обратно, а сама банка застряла в густых ветках. Сколько Сенька промучился в этом капкане, не знаю. Наверное, долго, потому что, когда я освободил его, он так виновато и устало посмотрел на меня, что мне стало жаль его, хотя трудно было сдержать улыбку. Урок этот Сенька запомнил на всю жизнь. (По В.Б. Свинцову) </a:t>
            </a:r>
          </a:p>
        </p:txBody>
      </p:sp>
    </p:spTree>
    <p:extLst>
      <p:ext uri="{BB962C8B-B14F-4D97-AF65-F5344CB8AC3E}">
        <p14:creationId xmlns:p14="http://schemas.microsoft.com/office/powerpoint/2010/main" val="699168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DA58B-D43E-42BC-A836-449B41609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8254" y="93306"/>
            <a:ext cx="10086358" cy="1811694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Пишем изложение:</a:t>
            </a:r>
            <a:b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400" b="1" i="1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Первый шаг</a:t>
            </a:r>
            <a:r>
              <a:rPr lang="ru-RU" sz="24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первого прочтения текста определите на черновике его тему. Постарайтесь понять, в чем хочет убедить вас автор.</a:t>
            </a:r>
            <a:br>
              <a:rPr lang="ru-RU" sz="24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400" b="1" i="1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шаг</a:t>
            </a:r>
            <a:r>
              <a:rPr lang="ru-RU" sz="24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После второго прочтения выделите </a:t>
            </a:r>
            <a:r>
              <a:rPr lang="ru-RU" sz="24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микротемы</a:t>
            </a:r>
            <a:r>
              <a:rPr lang="ru-RU" sz="24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то есть основные смысловые части текста. На этом этапе вы должны почувствовать, что текст состоит из кусочков. Содержание каждого кусочка нужно сформулировать одним небольшим предложением – это и есть наши </a:t>
            </a:r>
            <a:r>
              <a:rPr lang="ru-RU" sz="24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микротемы</a:t>
            </a:r>
            <a:r>
              <a:rPr lang="ru-RU" sz="24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К концу второго шага у вас должен получиться краткий план текста из нескольких предложений-</a:t>
            </a:r>
            <a:r>
              <a:rPr lang="ru-RU" sz="24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микротем</a:t>
            </a:r>
            <a:r>
              <a:rPr lang="ru-RU" sz="24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br>
              <a:rPr lang="ru-RU" sz="24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400" b="1" i="1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шаг</a:t>
            </a:r>
            <a:r>
              <a:rPr lang="ru-RU" sz="24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третьего прочтения запишите опорные слова каждой смысловой части. Постарайтесь еще раз понять, в чем заключается позиция автора. Проверьте его на наличие ошибок и перепишите в чистовик</a:t>
            </a:r>
            <a:r>
              <a:rPr lang="ru-RU" sz="24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ВАЖНО:</a:t>
            </a:r>
            <a:br>
              <a:rPr lang="ru-RU" sz="24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Стараться делать предложения короче и избегать </a:t>
            </a:r>
            <a:r>
              <a:rPr lang="ru-RU" sz="2400" b="1" i="0" dirty="0" err="1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</a:t>
            </a:r>
            <a:r>
              <a:rPr lang="ru-RU" sz="24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прямой речи, чтобы не допустить пунктуационных ошибок.</a:t>
            </a:r>
            <a:br>
              <a:rPr lang="ru-RU" sz="24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71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AAA827-71A5-4482-A665-65F9255D6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331" y="1324947"/>
            <a:ext cx="9209281" cy="466531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/>
                </a:solidFill>
              </a:rPr>
              <a:t>Пример изложения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9A031A1-5C73-4782-BB32-09211BD6B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9212" y="1474237"/>
            <a:ext cx="8915399" cy="4058816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осле окончания утреннего клёва я причалил к берегу. Мой пёс Сенька не выскочил навстречу, как обычно. Его не было ни на берегу, ни в палатке. Я подумал, что на собаку могли напасть волки. Затем  направился в гущу кустов и увидел его застрявшим в банке от свиной тушёнки. Он пытался вытащить морду, но острые края банки застряли в ветках. </a:t>
            </a:r>
            <a:r>
              <a:rPr lang="ru-RU" sz="2800" dirty="0">
                <a:solidFill>
                  <a:srgbClr val="2C2D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с трудом освободил пса. Сенька</a:t>
            </a:r>
            <a:r>
              <a:rPr lang="ru-RU" sz="28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посмотрел на меня устало и виновато. Этот опыт научил его осторожности. (75 слов)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25272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188</TotalTime>
  <Words>2290</Words>
  <Application>Microsoft Office PowerPoint</Application>
  <PresentationFormat>Широкоэкранный</PresentationFormat>
  <Paragraphs>44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  <vt:lpstr>Кто сдает ГВЭ ГВЭ сдают школьники, которые в силу физических или психических особенностей, а также из-за особых условий пребывания не в состоянии пройти ОГЭ и ЕГЭ. К ним относятся учащиеся с нарушением слуха, зрения, моторных функций, а также выпускники на длительном лечении в больницах (например, онкобольные) и других закрытых учреждениях, как воспитательные колонии. Кто сдает ГВЭ : -школьники с ОВЗ; -дети с установленной инвалидностью; -ученики закрытых спецшкол и интернатов, экстерны; -подростки, отбывающие наказание в исправительных учреждениях. </vt:lpstr>
      <vt:lpstr>В чем еще отличия ГВЭ от ОГЭ? 1.Для экзамена по русскому языку можно выбирать между сочинением и изложением, а для некоторых групп предусмотрены облегченные условия контрольного списывания. 2.ГВЭ могут провести на дому из-за состояния здоровья. Учащегося может сопровождать ассистент, например, сурдопереводчик или тьютор. 3.Для учеников с ОВЗ и инвалидностью предусмотрено увеличенное время на ответы.  4. Результаты оценивают по пятибалльной системе, аналогичной той, что используют и при ОГЭ. Но критерии выставления результата разные. Например, на ГВЭ по русскому «удовлетворительно» (оценка 3) ставят при 5–10 набранных баллах за работу, на ОГЭ — от 15 . </vt:lpstr>
      <vt:lpstr>ДАННЫЕ ФИПИ:  100-е номера вариантов предназначены для обучающихся, осваивающих образовательные программы основного общего образования в специальных учебно-воспитательных учреждениях закрытого типа, а также в учреждениях, исполняющих наказание в виде лишения свободы, для обучающихся, экстернов с нарушениями опорно-двигательного аппарата (далее – НОДА), осваивающих вариант 6.1 ФАОП ООО1, а также для иных категорий участников ГВЭ, которым требуется создание специальных условий (с диабетом, онкологическими заболеваниями, астмой, пороком сердца и др.), – сжатое изложение по прослушанному тексту с творческим заданием.   200-е номера вариантов предназначены для слепых, слабовидящих и поздноослепших обучающихся, осваивающих образовательные программы основного общего образования, – сжатое изложение по прослушанному тексту с творческим заданием. Для слепых обучающихся задания переводятся на рельефно-точечный шрифт Брайля. </vt:lpstr>
      <vt:lpstr>300-е номера вариантов предназначены для глухих, слабослышащих, позднооглохших, имеющих кохлеарные имплантаты экзаменуемых, осваивающих образовательные                программы основного общего образования, – сжатое изложение по прочитанному   тексту с творческим заданием. Эти экзаменационные материалы аналогичны 100-м экзаменационным вариантам, однако звуковые образы в текстах сведены к минимуму.   400-е и 500-е номера вариантов предназначены для обучающихся с тяжёлыми нарушениями речи (далее – ТНР), для обучающихся с НОДА, осваивающих вариант 6.2 ФАОП ООО, а также для лиц с задержкой психического развития (далее – ЗПР), осваивающих образовательные программы основного общего образования. Адаптация подразумевает упрощение конструкций 1 По заключению психолого-медико-педагогической комиссии (далее – ПМПК) участникам ГВЭ-9 с НОДА, обучающимся по ФАОП ООО любого варианта программы, могут быть рекомендованы экзаменационные материалы с 400-ми (500-ми) номерами вариантов. Русский язык. 9 класс ГВЭ (письменная форма)   600-е номера вариантов предназначены для обучающихся с расстройствами аутистического спектра (далее – РАС), осваивающих образовательные программы основного общего образования, – диктант. При оценивании диктанта предусмотрены особые критерии. </vt:lpstr>
      <vt:lpstr>Учащиеся с ЗПР(самой распространенной категории) получают в качестве итоговой работы по русскому экзаменационные  материалы 400-х вариантов. Устанавливается рекомендуемый объём письменной работы в форме сжатого изложения по прослушанному и прочитанному тексту с творческим заданием:   –  сжатое изложение – от 40 слов;   –  творческое задание (сочинение) – от 70 слов. Текст для изложения выдаётся экзаменуемым для чтения  и проведения подготовительной работы на 40 минут. Вместе с тем указанный  текст читается организатором в аудитории дважды  с  интервалом  между  прочтениями текста 10 минут. В это время участники экзамена могут читать  текст,  работать  с  листами  бумаги  для  черновиков,  выданными  образовательной  организацией,  на  базе  которой  организован  ППЭ,  выписывая  ключевые  слова,  составляя  план  изложения  (записывать  под  диктовку или переписывать текст изложения в листы бумаги для черновиков  не разрешается).  !!! Урок по подготовке к написанию экзаменационного  изложения условно включает в себя два этапа: групповой (т.е. этап коллективной работы) и индивидуальный (т.е. работа, ориентированная на потребности конкретного ребенка с ОВЗ).     </vt:lpstr>
      <vt:lpstr>Презентация PowerPoint</vt:lpstr>
      <vt:lpstr>Пишем изложение: 1. Первый шаг. После первого прочтения текста определите на черновике его тему. Постарайтесь понять, в чем хочет убедить вас автор.  2.Второй шаг. После второго прочтения выделите микротемы – то есть основные смысловые части текста. На этом этапе вы должны почувствовать, что текст состоит из кусочков. Содержание каждого кусочка нужно сформулировать одним небольшим предложением – это и есть наши микротемы. К концу второго шага у вас должен получиться краткий план текста из нескольких предложений-микротем.  3.Третий шаг. Во время третьего прочтения запишите опорные слова каждой смысловой части. Постарайтесь еще раз понять, в чем заключается позиция автора. Проверьте его на наличие ошибок и перепишите в чистовик. ВАЖНО:  Стараться делать предложения короче и избегать испол. прямой речи, чтобы не допустить пунктуационных ошибок.  </vt:lpstr>
      <vt:lpstr>Пример изложения </vt:lpstr>
      <vt:lpstr>Задание 2. Дайте аргументированный ответ на вопрос: Почему человек должен ответственно относиться к домашним питомцам? Структура сочинения: 1 абзац. Риторический вопрос и ответ на него ( используем в качестве первого предложения тему сочинения) Почему человек должен ответственно относиться к домашним питомцам? Я считаю, что это необходимо, потому что без заботы и помощи людей животные могут погибнуть(точка зрения).Свою точку зрения докажу примерами из текста и из жизни.(переход ко второму абзацу). 2 абзац. Пересказываем текст, предложенный для изложения. Обязательно делаем мини-вывод (еще раз смотрим на тему сочинения и свою точку зрения). В произведении ФИО автора говорится о … В произведении В.Б. Свинцова говорится о том, как рассказчик ловил рыбу и обнаружил, что его собака потерялась. Он подумал, что на пса напали волки.  Затем смело взял топор и отправился на поиски. Вскоре Сенька нашелся. Его морда застряла в капкане. В данном тексте герой проявил смелость и заботу по отношению к своему питомцу. Он отправился на его поиски с топором, не боялся выдуманных волков. Этот поступок спас четвероногого друга.  3 абзац (ПРИМЕР ИЗ ЖИЗНИ и МИНИ-ВЫВОД. МОЖНО ВКЛЮЧИТЬ ФАНТАЗИЮ) У нас во дворе живет пес Барс. Его хозяин погиб несколько лет назад. Собака не уходит со двора. Мы с соседями кормим его. Однажды мои родители даже отвозили его к ветеринару. Благодаря заботе собака здоровая и добрая.   4 абзац. Вывод должен быть маленьким, чтобы не допускать смысловых повторов. Можно сделать вывод: ответственное и заботливое отношения к братьям нашим меньшим просто необходимо для их нормального существования. Когда помогаешь им, сам становишься добрее и лучше.(145 слов)</vt:lpstr>
      <vt:lpstr>Презентация PowerPoint</vt:lpstr>
      <vt:lpstr>При подготовке к ГВЭ детей с ОВЗ не забываем тренировать орфографическую и пунктуационную грамотность: 1.Проводим словарную работу (ПРОГОВАРИВАНИЕ); 2.Работа с учебником обязательна; 3. Дифференцированные задания; 4. Вставляем пропущенные буквы (задания-буклеты для самопроверки); 5. Вставляем пропущенные запятые; 6. Предлагаем задания на внимание.  </vt:lpstr>
      <vt:lpstr>Некоторые методы на уроках русского языка для повышения грамотности учащихся с ОВЗ:</vt:lpstr>
      <vt:lpstr>Можно отметить, что задания по русскому языку должны быть: 1. Разнообразными, то есть покрывать самые разные стороны речевого развития – когнитивную, эмоциональную, социальную. Необходимо формировать навыки самостоятельного выполнения заданий, работы в команде, коллективного обсуждения 2. Интерактивными, то есть обратная связь со стороны учеников – их ответы, реакции должны быть качественно и количественно оценены со стороны педагога. При этом эта реакция должна быть адекватной и вне зависимости от результатов стимулировать развитие ребёнка. 3. Адекватными по сложности, то есть обеспечивать адекватное, постепенное усвоение учениками всех необходимых знаний, умений и навыков. Дети, страдающие умеренной умственной отсталостью, нуждаются в индивидуальном контроле за успеваемостью. Задания должны быть нацелены на зону ближайшего развития, то есть должны быть чуть сложнее, чем имеющиеся у ребёнка навыки. Если они будут слишком сложными или слишком простыми, мотивация к усвоению новых знаний понизится. </vt:lpstr>
      <vt:lpstr>Полезные материалы для работы с учащимися 9 класса, имеющими статус ОВЗ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Меньчикова</dc:creator>
  <cp:lastModifiedBy>Екатерина Меньчикова</cp:lastModifiedBy>
  <cp:revision>23</cp:revision>
  <cp:lastPrinted>2025-10-26T19:20:52Z</cp:lastPrinted>
  <dcterms:created xsi:type="dcterms:W3CDTF">2025-10-24T09:46:49Z</dcterms:created>
  <dcterms:modified xsi:type="dcterms:W3CDTF">2025-10-29T06:14:33Z</dcterms:modified>
</cp:coreProperties>
</file>