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2714" autoAdjust="0"/>
  </p:normalViewPr>
  <p:slideViewPr>
    <p:cSldViewPr snapToGrid="0">
      <p:cViewPr varScale="1">
        <p:scale>
          <a:sx n="47" d="100"/>
          <a:sy n="47" d="100"/>
        </p:scale>
        <p:origin x="902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1D58-F450-4540-836D-1DD9C48FB8B7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6B463-5A30-4BDE-802B-E9517749D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6B463-5A30-4BDE-802B-E9517749DF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7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4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5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9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0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918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5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7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6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2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ED18A-F48F-443C-84B1-C158314DF00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31CA7C-5AC3-486F-A10C-46BD3344C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10AD0-7255-4485-BAEE-91DEA13DE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343" y="2255963"/>
            <a:ext cx="9057314" cy="234607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sz="1600" dirty="0"/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образования, спорта и физической культуры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города Орла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средняя общеобразовательная школа No11 имени Г.М. Пясецкого г. Орла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локальных текстов для формирования читательской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675467-26F6-4ABB-8358-C8C92F4BA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7478" y="4945047"/>
            <a:ext cx="3344411" cy="128666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Ю.Ю. Якушина, учитель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0351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3154A-86D4-4CF4-9098-E292046F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75" y="1208598"/>
            <a:ext cx="5910793" cy="44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12827A-CDCD-4556-B286-B39BAA71F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951" y="-135172"/>
            <a:ext cx="4741628" cy="677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творчестве русских писателей отчетливо прослеживается изучение регионального текста: события, имеющие параллель с реальными, мифы, связанные с историей создания края, реальные описания местности, прототипы героев, взятые с современников. Выявление локального текста и работа с ним является эффективным методом в изучении комплексного анализа текста в рамках формирования читательской грамотности.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682AE-66C0-40B1-A771-BA1B633A7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160"/>
            <a:ext cx="5549246" cy="644055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качестве примера работы с локальным текстом рассмотрим творчество поэта Д.И.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Блынского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(1933- 1965), который воспевал Орловский край в своих произведениях, подробно описывая окружающую природу края, его становление и «терзания» в историческом смысле.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Факультатив «Читательская грамотность» 9 класс)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AF08F-DBEC-4460-B9C0-1447C5F3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9" y="1132007"/>
            <a:ext cx="4106349" cy="26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5808D29-B760-4EED-95F0-2FDAD2938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67093"/>
              </p:ext>
            </p:extLst>
          </p:nvPr>
        </p:nvGraphicFramePr>
        <p:xfrm>
          <a:off x="1153450" y="705742"/>
          <a:ext cx="9686488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080">
                  <a:extLst>
                    <a:ext uri="{9D8B030D-6E8A-4147-A177-3AD203B41FA5}">
                      <a16:colId xmlns:a16="http://schemas.microsoft.com/office/drawing/2014/main" val="4153659717"/>
                    </a:ext>
                  </a:extLst>
                </a:gridCol>
                <a:gridCol w="4582408">
                  <a:extLst>
                    <a:ext uri="{9D8B030D-6E8A-4147-A177-3AD203B41FA5}">
                      <a16:colId xmlns:a16="http://schemas.microsoft.com/office/drawing/2014/main" val="1694702336"/>
                    </a:ext>
                  </a:extLst>
                </a:gridCol>
              </a:tblGrid>
              <a:tr h="595296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Д.Блынский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Легенла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 Орле»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лесами, лугами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Полыхали пожары...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Оки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кургане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Задержались татары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Взмыл Орёл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Окою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 обрывистой кручей.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 к чему бы такое?»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«Не к добру этот случай».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 ногайским отрядом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кружил до заката.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Там, с татарами рядом,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Притаились орлята.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Плыли чёрные тучи,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туманились дали.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Шли татары над кручей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гнездо увидали.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Строги воинов лица: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 за берег проклятый!»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успев опериться,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Полетели орлята.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Полетели с откоса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 в мутную воду.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глаза свои косо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Поднял хан к небосводу.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него, словно камень,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криком падала птица.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Поднял руки. Руками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хотел защититься...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лесами, лугами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пылали пожары.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Тишина на кургане,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Убежали татары.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Истекающий кровью,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Взмыл орёл к небосводу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И, сложив свои крылья,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Сверху бросился в воду.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Ясной осенью поздней,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Объезжая границы.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крестьян Иван Грозный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Всюду слышал о птице.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«Встанет крепость, — сказал он,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честь орла над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Окою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Встанет город на страже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Тишины и покоя».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седая легенда</a:t>
                      </a:r>
                    </a:p>
                    <a:p>
                      <a:pPr algn="ctr"/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Обернулася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былью: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Вновь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Орёл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        над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Окою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Распластал свои крылья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2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98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FEA5E1-D97E-4686-AB86-2E0C6F92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683" y="500932"/>
            <a:ext cx="9107478" cy="615307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Прочитайте выразительно стихотворение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Д.Блынского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«Легенда об Орле». Ответьте на вопросы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ru-RU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Подчеркните строки с названием города.</a:t>
            </a:r>
            <a:endParaRPr lang="ru-RU" sz="4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ru-RU" sz="4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Какое </a:t>
            </a:r>
            <a:r>
              <a:rPr lang="ru-RU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4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сторическое лицо в тексте упоминается?</a:t>
            </a:r>
          </a:p>
          <a:p>
            <a:pPr marL="342900" lvl="0" indent="-342900" algn="just">
              <a:lnSpc>
                <a:spcPct val="107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появилось название крепости?( по легенде)</a:t>
            </a:r>
          </a:p>
          <a:p>
            <a:pPr marL="0" lvl="0" indent="0" algn="just">
              <a:lnSpc>
                <a:spcPct val="107000"/>
              </a:lnSpc>
              <a:spcBef>
                <a:spcPts val="100"/>
              </a:spcBef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вы думаете, о чем мы будем говорить на сегодняшнем уроке?</a:t>
            </a:r>
          </a:p>
          <a:p>
            <a:pPr marL="0" lvl="0" indent="0" algn="just">
              <a:lnSpc>
                <a:spcPct val="107000"/>
              </a:lnSpc>
              <a:spcBef>
                <a:spcPts val="100"/>
              </a:spcBef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Давайте вместе сформулируем его тему и цели.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урока: </a:t>
            </a:r>
            <a:r>
              <a:rPr lang="ru-RU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данное задание предлагается на этапе мобилизации (предполагает включение учащихся в активную интеллектуальную деятельность)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оценивания: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 ответил на 3 вопроса- 2 б., на 2 вопроса- 1б., менее 2 вопросов –0 б.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Комментарий о методической эффективности использования этих заданий</a:t>
            </a:r>
            <a:r>
              <a:rPr lang="en-US" sz="40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4000" i="1" u="sng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r>
              <a:rPr lang="ru-RU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1 реализует такой аспект читательской грамотности, как</a:t>
            </a:r>
            <a:r>
              <a:rPr lang="ru-RU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умение использовать чтение в целях получения информации. Учащийся сам приходит к тому, чтобы предположить тему и цель урока. В поимках строк об Орле приходим к выводу, что такое локальный текст в творчестве поэтов и писателей.</a:t>
            </a:r>
          </a:p>
          <a:p>
            <a:pPr marL="0" indent="0">
              <a:lnSpc>
                <a:spcPct val="107000"/>
              </a:lnSpc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Проверяемые умения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40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умение использовать чтение в целях получения информации;</a:t>
            </a:r>
            <a:endParaRPr lang="ru-RU" sz="4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endParaRPr lang="ru-RU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00"/>
              </a:spcBef>
              <a:buFont typeface="+mj-lt"/>
              <a:buAutoNum type="arabicPeriod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27F6E-5F07-4B0D-B533-191865E6D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56" y="784926"/>
            <a:ext cx="2875371" cy="19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6BCF4D-6AFA-4330-8CD8-0C597FEB8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446"/>
            <a:ext cx="11353800" cy="586657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endParaRPr lang="ru-RU" sz="1200" b="1" dirty="0">
              <a:latin typeface="+mj-lt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endParaRPr lang="ru-RU" sz="1200" b="1" dirty="0">
              <a:latin typeface="+mj-lt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endParaRPr lang="ru-RU" sz="1200" b="1" dirty="0">
              <a:latin typeface="+mj-lt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endParaRPr lang="ru-RU" sz="1200" b="1" dirty="0">
              <a:latin typeface="+mj-lt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endParaRPr lang="ru-RU" sz="1200" b="1" dirty="0">
              <a:latin typeface="+mj-lt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endParaRPr lang="ru-RU" sz="1200" b="1" dirty="0">
              <a:latin typeface="+mj-lt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 вами стихотворение </a:t>
            </a:r>
            <a:r>
              <a:rPr lang="ru-RU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Д.Блынского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100"/>
              </a:spcBef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«Баллада об Орле». </a:t>
            </a:r>
          </a:p>
          <a:p>
            <a:pPr lvl="0">
              <a:lnSpc>
                <a:spcPct val="107000"/>
              </a:lnSpc>
              <a:spcBef>
                <a:spcPts val="100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Прочитайте его выразительно.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100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Чему оно посвящено?</a:t>
            </a:r>
          </a:p>
          <a:p>
            <a:pPr lvl="0">
              <a:lnSpc>
                <a:spcPct val="107000"/>
              </a:lnSpc>
              <a:spcBef>
                <a:spcPts val="100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каких городах-соседях говорит автор?</a:t>
            </a:r>
          </a:p>
          <a:p>
            <a:pPr lvl="0">
              <a:lnSpc>
                <a:spcPct val="107000"/>
              </a:lnSpc>
              <a:spcBef>
                <a:spcPts val="100"/>
              </a:spcBef>
              <a:buAutoNum type="arabicPeriod"/>
            </a:pPr>
            <a:r>
              <a:rPr lang="ru-RU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означают строки: «Живи, чтоб Москва далёкая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</a:t>
            </a:r>
            <a:r>
              <a:rPr lang="ru-RU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Надёжней была жива..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Подчеркните строки, где встречается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упоминание</a:t>
            </a: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</a:t>
            </a: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исторических событиях, связанных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Орлом. Назовите их.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902B166-696D-4E44-BB20-9C0F303C2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5188"/>
              </p:ext>
            </p:extLst>
          </p:nvPr>
        </p:nvGraphicFramePr>
        <p:xfrm>
          <a:off x="5737253" y="339865"/>
          <a:ext cx="5551136" cy="82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69">
                  <a:extLst>
                    <a:ext uri="{9D8B030D-6E8A-4147-A177-3AD203B41FA5}">
                      <a16:colId xmlns:a16="http://schemas.microsoft.com/office/drawing/2014/main" val="3231690896"/>
                    </a:ext>
                  </a:extLst>
                </a:gridCol>
                <a:gridCol w="2732867">
                  <a:extLst>
                    <a:ext uri="{9D8B030D-6E8A-4147-A177-3AD203B41FA5}">
                      <a16:colId xmlns:a16="http://schemas.microsoft.com/office/drawing/2014/main" val="3717186731"/>
                    </a:ext>
                  </a:extLst>
                </a:gridCol>
              </a:tblGrid>
              <a:tr h="8249425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Пой, ветер, с низовья дунувший,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песню твою пойму.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Стоит над </a:t>
                      </a:r>
                      <a:r>
                        <a:rPr lang="ru-RU" sz="11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Окою</a:t>
                      </a: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юноша,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Четыреста лет ему.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Раздался в плечах он, шире стал,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охапку берёт рассвет.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веру ему — четыреста,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взгляд — восемнадцать лет.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вздох топора горячего,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посвист чужой стрелы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Услышали детский плач его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Впервой на яру орлы.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Еще он едва утра достиг,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Далекий от ждущих дел,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 Грозный, смеясь от радости,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Младенцу в глаза глядел</a:t>
                      </a:r>
                      <a:r>
                        <a:rPr lang="ru-RU" sz="11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Глядел, причитая, окая,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гребне крутого рва: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Живи, чтоб Москва далёкая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Надёжней была жива.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Встань, руки расставь, чтоб вороги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смели нести разбой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пределы Руси, что дороги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Песчинкой своей любой.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Вся сила твоя в народе, чей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Прикрой сине-край крылом,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Недаром веленьем родичей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Тебя нарекли Орлом...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 ярью лесной, сутулою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 рос и таял мечту,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Пойти на свиданье с </a:t>
                      </a:r>
                      <a:r>
                        <a:rPr lang="ru-RU" sz="1100" b="1" i="1" kern="1200" dirty="0" err="1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Тулою</a:t>
                      </a:r>
                      <a:endParaRPr lang="ru-RU" sz="1100" b="1" i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 Брянском сыграть в лапту.</a:t>
                      </a:r>
                    </a:p>
                    <a:p>
                      <a:pPr algn="ctr"/>
                      <a:endParaRPr lang="ru-RU" sz="1000" b="1" i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ночи налетали вороны,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Ползли среди дня ужи,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он на четыре стороны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Глядел, не сходя с межи.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Мужал он, и шли столетия,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недруги шли опять,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злобу к его земле тая,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Катились с позором вспять.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он, похудев от голода,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горя и сед и стар,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Вставал на руинах молодо,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Отважней, чем в дни татар.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 новая банда хитрая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заката торила путь,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Грабители </a:t>
                      </a:r>
                      <a:r>
                        <a:rPr lang="ru-RU" sz="1100" b="1" i="1" kern="1200" dirty="0" err="1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Лжедимитрия</a:t>
                      </a:r>
                      <a:endParaRPr lang="ru-RU" sz="1100" b="1" i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Хватали его за грудь.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карманах разбойно </a:t>
                      </a:r>
                      <a:r>
                        <a:rPr lang="ru-RU" sz="11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шаряли</a:t>
                      </a: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Бросали в разгул огней,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он — не в лихом пожаре ли! —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Мужал, становясь сильней.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Фашисты путями торными</a:t>
                      </a:r>
                    </a:p>
                    <a:p>
                      <a:pPr algn="ctr"/>
                      <a:r>
                        <a:rPr lang="ru-RU" sz="1100" b="1" i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Шли к юноше напролом</a:t>
                      </a:r>
                      <a:r>
                        <a:rPr lang="ru-RU" sz="11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Одежда кусками чёрными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Отваливалась на нём.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 раны опять залечены,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Опять закипел рассвет,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краше, чем до неметчины,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одежду свою одет.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…Пой, ветер, с низовья дунувший,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песню твою пойму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Стоит над </a:t>
                      </a:r>
                      <a:r>
                        <a:rPr lang="ru-RU" sz="11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Окою</a:t>
                      </a: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юноша,</a:t>
                      </a:r>
                    </a:p>
                    <a:p>
                      <a:pPr algn="ctr"/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Четыреста лет ему.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7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5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0108A4-C87B-4593-BFED-08CBCA3E9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0237" y="948138"/>
            <a:ext cx="4345444" cy="590986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Задание 2.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Система оценивания задания: ученик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нашел все исторические события, связанные с Орловским краем( в стих-е их 4 : набеги врагов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становление крепости для защиты Москвы, правление Лжедмитрия, Великая Отечественная война)-2 б. Нашел 2-3 -1 б., менее 2-0 б.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Ученик ответил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на все 4 вопроса – 2 б.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2 вопроса- 1 б.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Менее 2 вопросов-0 б.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Отдельная оценка за выразительное чтение стихотворения</a:t>
            </a:r>
            <a:r>
              <a:rPr lang="ru-RU" sz="1600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1400" dirty="0">
              <a:latin typeface="+mj-lt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ru-RU" sz="1400" dirty="0">
              <a:latin typeface="+mj-lt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137AA3-9953-46E7-B53C-98A0DDFF1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321" y="948138"/>
            <a:ext cx="5181600" cy="56065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Комментарий о методической эффективности использования этих заданий:</a:t>
            </a:r>
          </a:p>
          <a:p>
            <a:pPr marL="0" lvl="0" indent="0">
              <a:lnSpc>
                <a:spcPct val="107000"/>
              </a:lnSpc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аправлено на выявление межпредметных связей в тексте.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Теснейшая связь художественного и научно-исторического материала характеризует уроки изучения обзорных тем.</a:t>
            </a:r>
            <a:r>
              <a:rPr lang="ru-RU" sz="18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Это помогает формированию у учащихся цельного представления о событиях истории и взаимосвязи между ними и поэтому делает знания более значимыми и применимыми.</a:t>
            </a:r>
          </a:p>
          <a:p>
            <a:pPr marL="0" lvl="0" indent="0">
              <a:lnSpc>
                <a:spcPct val="107000"/>
              </a:lnSpc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40C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урока-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этапе </a:t>
            </a:r>
            <a:r>
              <a:rPr lang="ru-RU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обобщения и систематизации материала</a:t>
            </a:r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45B19B-B44B-4873-8DDA-20146C4D7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67" y="4618086"/>
            <a:ext cx="1552834" cy="11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B6C89-F11F-40C5-B0DF-8C4CEA55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30" y="246032"/>
            <a:ext cx="7567076" cy="128089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Задание 3. Творческое задание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56B25-1C32-469C-AA86-B29AA669A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1" y="1526922"/>
            <a:ext cx="7641126" cy="4098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Составьте текст и макет рекламного флаера с приглашением  иногородних туристов на экскурсию в город Орел. Используйте для его создания исторические сведения из прочитанных стихотворений, описание природы из стихотворений </a:t>
            </a:r>
            <a:r>
              <a:rPr lang="ru-RU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Д.Блынского</a:t>
            </a: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 природе нашего края (на партах учеников распечатки стихотворений) и используйте информацию о культурных объектах края из жизненного опыта. </a:t>
            </a:r>
          </a:p>
          <a:p>
            <a:pPr marL="0" indent="0" algn="ctr">
              <a:buNone/>
            </a:pPr>
            <a:r>
              <a:rPr lang="ru-RU" sz="1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 аргументы в пользу посещения вы приведете?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4283C7-D6F2-4DD8-86EE-16701B419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60" y="4292719"/>
            <a:ext cx="4440057" cy="16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15AC6-5665-4E81-A1D3-FB55887FC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308" y="820470"/>
            <a:ext cx="9375383" cy="291731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изучив творчество Д.И. 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Блынского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мы можем сделать вывод о том, что Орловский текст находит свое отражение 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следующих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темах: мифы о крае, исторические события, связанные с краем, последствия войны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1F6D16-4F43-4150-BE1B-43B8A78AA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44" y="4007246"/>
            <a:ext cx="2824358" cy="25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B81571D-8044-4307-BA4C-7E7A639C4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4261" y="252363"/>
            <a:ext cx="10117123" cy="64763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900" b="1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</a:t>
            </a:r>
            <a:r>
              <a:rPr lang="ru-RU" sz="1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900" b="1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мирование читательской грамотности с помощью данных заданий.</a:t>
            </a:r>
          </a:p>
          <a:p>
            <a:r>
              <a:rPr lang="ru-RU" sz="1900" b="1" i="1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Читательские умения, связанные с осмыслением и оценкой текста:</a:t>
            </a:r>
          </a:p>
          <a:p>
            <a:r>
              <a:rPr lang="ru-RU" sz="1900" b="0" i="0" u="none" strike="noStrike" baseline="0" dirty="0">
                <a:solidFill>
                  <a:srgbClr val="003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</a:t>
            </a:r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ценивать содержание текста или его элементов (примеров, аргументов, иллюстраций и т.п.) относительно целей автора;</a:t>
            </a:r>
          </a:p>
          <a:p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</a:t>
            </a:r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онимать коммуникативное намерение автора, назначение текста;</a:t>
            </a:r>
          </a:p>
          <a:p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</a:t>
            </a:r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ысказывать и обосновывать собственную точку зрения по вопросу, обсуждаемому в тексте;-</a:t>
            </a:r>
          </a:p>
          <a:p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-устанавливать взаимосвязи между элементами/частями текста или текстами.</a:t>
            </a:r>
          </a:p>
          <a:p>
            <a:r>
              <a:rPr lang="ru-RU" sz="1900" b="1" i="1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Читательские умения, связанные с интеграцией и интерпретацией текста, которые формируют предложенные задания:</a:t>
            </a:r>
          </a:p>
          <a:p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</a:t>
            </a:r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ормулировать на основе полученной из текста информации собственную гипотезу(задание 1);</a:t>
            </a:r>
          </a:p>
          <a:p>
            <a:r>
              <a:rPr lang="ru-RU" sz="1900" b="1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предлагать интерпретацию нового явления, принадлежащего к тому же классу явлений, который обсуждается в тексте (в том числе с переносом из одной предметной области в другую)(задание 2);</a:t>
            </a:r>
            <a:endParaRPr lang="ru-RU" sz="1900" b="1" i="1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</a:t>
            </a:r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спользовать информацию из текста для решения практической задачи с привлечением фоновых знаний(задание 3);</a:t>
            </a:r>
          </a:p>
          <a:p>
            <a:r>
              <a:rPr lang="ru-RU" sz="1900" b="0" i="0" u="none" strike="noStrike" baseline="0" dirty="0">
                <a:solidFill>
                  <a:srgbClr val="003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текстовой деятельности:</a:t>
            </a:r>
          </a:p>
          <a:p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-чтение с остановками;</a:t>
            </a:r>
          </a:p>
          <a:p>
            <a:r>
              <a:rPr lang="ru-RU" sz="19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-чтение с пометами.</a:t>
            </a:r>
          </a:p>
          <a:p>
            <a:endParaRPr lang="ru-RU" sz="1800" b="0" i="0" u="none" strike="noStrike" baseline="0" dirty="0">
              <a:solidFill>
                <a:srgbClr val="003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977357-390D-403E-B206-71A096549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43" y="5084288"/>
            <a:ext cx="1346420" cy="13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34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1416</Words>
  <Application>Microsoft Office PowerPoint</Application>
  <PresentationFormat>Широкоэкранный</PresentationFormat>
  <Paragraphs>206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   Управление образования, спорта и физической культуры администрации города Орла Муниципальное бюджетное общеобразовательное учреждение – средняя общеобразовательная школа No11 имени Г.М. Пясецкого г. Орла  Использование локальных текстов для формирования читательской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3. Творческое задание </vt:lpstr>
      <vt:lpstr>Таким образом, изучив творчество Д.И. Блынского, мы можем сделать вывод о том, что Орловский текст находит свое отражение в следующих темах: мифы о крае, исторические события, связанные с краем, последствия войны.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11 им. Г.М.Пясецкого г.Орла     Использование локальных текстов для формирования читательской грамотности</dc:title>
  <dc:creator>Екатерина Меньчикова</dc:creator>
  <cp:lastModifiedBy>User</cp:lastModifiedBy>
  <cp:revision>29</cp:revision>
  <cp:lastPrinted>2025-10-29T06:57:17Z</cp:lastPrinted>
  <dcterms:created xsi:type="dcterms:W3CDTF">2025-01-19T09:50:22Z</dcterms:created>
  <dcterms:modified xsi:type="dcterms:W3CDTF">2026-04-06T06:33:41Z</dcterms:modified>
</cp:coreProperties>
</file>