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71" r:id="rId12"/>
    <p:sldId id="269" r:id="rId13"/>
    <p:sldId id="270" r:id="rId14"/>
    <p:sldId id="264" r:id="rId15"/>
    <p:sldId id="263" r:id="rId16"/>
    <p:sldId id="266" r:id="rId17"/>
    <p:sldId id="267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3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3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88CE292-E594-4811-8932-C1B04D73275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43080" y="695160"/>
            <a:ext cx="2570040" cy="3427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1360" cy="4109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/>
          <p:cNvGrpSpPr/>
          <p:nvPr/>
        </p:nvGrpSpPr>
        <p:grpSpPr>
          <a:xfrm>
            <a:off x="6670440" y="3894480"/>
            <a:ext cx="2470680" cy="2658600"/>
            <a:chOff x="6670440" y="3894480"/>
            <a:chExt cx="2470680" cy="2658600"/>
          </a:xfrm>
        </p:grpSpPr>
        <p:sp>
          <p:nvSpPr>
            <p:cNvPr id="9" name="Line 2"/>
            <p:cNvSpPr/>
            <p:nvPr/>
          </p:nvSpPr>
          <p:spPr>
            <a:xfrm flipH="1">
              <a:off x="8384760" y="3894480"/>
              <a:ext cx="756360" cy="756360"/>
            </a:xfrm>
            <a:prstGeom prst="line">
              <a:avLst/>
            </a:prstGeom>
            <a:ln w="936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6670440" y="4082400"/>
              <a:ext cx="2470680" cy="2470680"/>
            </a:xfrm>
            <a:prstGeom prst="line">
              <a:avLst/>
            </a:prstGeom>
            <a:ln w="936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 flipH="1">
              <a:off x="7569720" y="4160880"/>
              <a:ext cx="1571400" cy="1571400"/>
            </a:xfrm>
            <a:prstGeom prst="line">
              <a:avLst/>
            </a:prstGeom>
            <a:ln w="936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Line 5"/>
            <p:cNvSpPr/>
            <p:nvPr/>
          </p:nvSpPr>
          <p:spPr>
            <a:xfrm flipH="1">
              <a:off x="7694640" y="4038480"/>
              <a:ext cx="1441440" cy="1441440"/>
            </a:xfrm>
            <a:prstGeom prst="line">
              <a:avLst/>
            </a:prstGeom>
            <a:ln w="2844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" name="Line 6"/>
            <p:cNvSpPr/>
            <p:nvPr/>
          </p:nvSpPr>
          <p:spPr>
            <a:xfrm flipH="1">
              <a:off x="8088840" y="4495680"/>
              <a:ext cx="1047240" cy="1047240"/>
            </a:xfrm>
            <a:prstGeom prst="line">
              <a:avLst/>
            </a:prstGeom>
            <a:ln w="2844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/>
          <p:cNvGrpSpPr/>
          <p:nvPr/>
        </p:nvGrpSpPr>
        <p:grpSpPr>
          <a:xfrm>
            <a:off x="6670440" y="3894480"/>
            <a:ext cx="2470680" cy="2658600"/>
            <a:chOff x="6670440" y="3894480"/>
            <a:chExt cx="2470680" cy="2658600"/>
          </a:xfrm>
        </p:grpSpPr>
        <p:sp>
          <p:nvSpPr>
            <p:cNvPr id="45" name="Line 2"/>
            <p:cNvSpPr/>
            <p:nvPr/>
          </p:nvSpPr>
          <p:spPr>
            <a:xfrm flipH="1">
              <a:off x="8384760" y="3894480"/>
              <a:ext cx="756360" cy="756360"/>
            </a:xfrm>
            <a:prstGeom prst="line">
              <a:avLst/>
            </a:prstGeom>
            <a:ln w="936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6" name="Line 3"/>
            <p:cNvSpPr/>
            <p:nvPr/>
          </p:nvSpPr>
          <p:spPr>
            <a:xfrm flipH="1">
              <a:off x="6670440" y="4082400"/>
              <a:ext cx="2470680" cy="2470680"/>
            </a:xfrm>
            <a:prstGeom prst="line">
              <a:avLst/>
            </a:prstGeom>
            <a:ln w="936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7" name="Line 4"/>
            <p:cNvSpPr/>
            <p:nvPr/>
          </p:nvSpPr>
          <p:spPr>
            <a:xfrm flipH="1">
              <a:off x="7569720" y="4160880"/>
              <a:ext cx="1571400" cy="1571400"/>
            </a:xfrm>
            <a:prstGeom prst="line">
              <a:avLst/>
            </a:prstGeom>
            <a:ln w="936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8" name="Line 5"/>
            <p:cNvSpPr/>
            <p:nvPr/>
          </p:nvSpPr>
          <p:spPr>
            <a:xfrm flipH="1">
              <a:off x="7694640" y="4038480"/>
              <a:ext cx="1441440" cy="1441440"/>
            </a:xfrm>
            <a:prstGeom prst="line">
              <a:avLst/>
            </a:prstGeom>
            <a:ln w="2844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9" name="Line 6"/>
            <p:cNvSpPr/>
            <p:nvPr/>
          </p:nvSpPr>
          <p:spPr>
            <a:xfrm flipH="1">
              <a:off x="8088840" y="4495680"/>
              <a:ext cx="1047240" cy="1047240"/>
            </a:xfrm>
            <a:prstGeom prst="line">
              <a:avLst/>
            </a:prstGeom>
            <a:ln w="2844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50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rgbClr val="6BD1EC"/>
            </a:gs>
            <a:gs pos="100000">
              <a:srgbClr val="06588E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1"/>
          <p:cNvGrpSpPr/>
          <p:nvPr/>
        </p:nvGrpSpPr>
        <p:grpSpPr>
          <a:xfrm>
            <a:off x="6670440" y="3894480"/>
            <a:ext cx="2470680" cy="2658600"/>
            <a:chOff x="6670440" y="3894480"/>
            <a:chExt cx="2470680" cy="2658600"/>
          </a:xfrm>
        </p:grpSpPr>
        <p:sp>
          <p:nvSpPr>
            <p:cNvPr id="89" name="Line 2"/>
            <p:cNvSpPr/>
            <p:nvPr/>
          </p:nvSpPr>
          <p:spPr>
            <a:xfrm flipH="1">
              <a:off x="8384760" y="3894480"/>
              <a:ext cx="756360" cy="756360"/>
            </a:xfrm>
            <a:prstGeom prst="line">
              <a:avLst/>
            </a:prstGeom>
            <a:ln w="936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0" name="Line 3"/>
            <p:cNvSpPr/>
            <p:nvPr/>
          </p:nvSpPr>
          <p:spPr>
            <a:xfrm flipH="1">
              <a:off x="6670440" y="4082400"/>
              <a:ext cx="2470680" cy="2470680"/>
            </a:xfrm>
            <a:prstGeom prst="line">
              <a:avLst/>
            </a:prstGeom>
            <a:ln w="936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1" name="Line 4"/>
            <p:cNvSpPr/>
            <p:nvPr/>
          </p:nvSpPr>
          <p:spPr>
            <a:xfrm flipH="1">
              <a:off x="7569720" y="4160880"/>
              <a:ext cx="1571400" cy="1571400"/>
            </a:xfrm>
            <a:prstGeom prst="line">
              <a:avLst/>
            </a:prstGeom>
            <a:ln w="936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2" name="Line 5"/>
            <p:cNvSpPr/>
            <p:nvPr/>
          </p:nvSpPr>
          <p:spPr>
            <a:xfrm flipH="1">
              <a:off x="7694640" y="4038480"/>
              <a:ext cx="1441440" cy="1441440"/>
            </a:xfrm>
            <a:prstGeom prst="line">
              <a:avLst/>
            </a:prstGeom>
            <a:ln w="2844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3" name="Line 6"/>
            <p:cNvSpPr/>
            <p:nvPr/>
          </p:nvSpPr>
          <p:spPr>
            <a:xfrm flipH="1">
              <a:off x="8088840" y="4495680"/>
              <a:ext cx="1047240" cy="1047240"/>
            </a:xfrm>
            <a:prstGeom prst="line">
              <a:avLst/>
            </a:prstGeom>
            <a:ln w="28440" cap="rnd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9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hyperlink" Target="etz_re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siriusolymp.ru/2025/robot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hyperlink" Target="&#1058;&#1072;&#1073;&#1083;&#1080;&#1094;&#1072;%20&#1091;&#1095;&#1072;&#1089;&#1090;&#1085;&#1080;&#1082;&#1086;&#1074;%20&#1096;&#1082;&#1086;&#1083;&#1100;&#1085;&#1086;&#1075;&#1086;%20%20&#1054;&#1088;&#1077;&#1083;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167800" y="2505240"/>
            <a:ext cx="5617800" cy="154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9" name="Picture 3"/>
          <p:cNvPicPr/>
          <p:nvPr/>
        </p:nvPicPr>
        <p:blipFill>
          <a:blip r:embed="rId4"/>
          <a:stretch/>
        </p:blipFill>
        <p:spPr>
          <a:xfrm>
            <a:off x="191880" y="3384000"/>
            <a:ext cx="4415400" cy="3311280"/>
          </a:xfrm>
          <a:prstGeom prst="rect">
            <a:avLst/>
          </a:prstGeom>
          <a:ln>
            <a:noFill/>
          </a:ln>
          <a:effectLst>
            <a:outerShdw dist="35638" dir="2700000" algn="ctr" rotWithShape="0">
              <a:srgbClr val="808080"/>
            </a:outerShdw>
            <a:softEdge rad="165100"/>
          </a:effectLst>
        </p:spPr>
      </p:pic>
      <p:sp>
        <p:nvSpPr>
          <p:cNvPr id="140" name="CustomShape 2"/>
          <p:cNvSpPr/>
          <p:nvPr/>
        </p:nvSpPr>
        <p:spPr>
          <a:xfrm>
            <a:off x="2520000" y="3180600"/>
            <a:ext cx="8207280" cy="99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2025–2026 уч. год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41" name="Рисунок 140"/>
          <p:cNvPicPr/>
          <p:nvPr/>
        </p:nvPicPr>
        <p:blipFill>
          <a:blip r:embed="rId5"/>
          <a:stretch/>
        </p:blipFill>
        <p:spPr>
          <a:xfrm>
            <a:off x="1798920" y="648000"/>
            <a:ext cx="4536360" cy="259128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141"/>
          <p:cNvPicPr/>
          <p:nvPr/>
        </p:nvPicPr>
        <p:blipFill>
          <a:blip r:embed="rId6"/>
          <a:stretch/>
        </p:blipFill>
        <p:spPr>
          <a:xfrm>
            <a:off x="4786560" y="4608000"/>
            <a:ext cx="4212720" cy="208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051" y="313462"/>
            <a:ext cx="782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Оборудование  для практики </a:t>
            </a:r>
            <a:r>
              <a:rPr lang="ru-RU" sz="1600" dirty="0" smtClean="0"/>
              <a:t>(для участника)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6916" y="898237"/>
            <a:ext cx="83770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− плата для </a:t>
            </a:r>
            <a:r>
              <a:rPr lang="ru-RU" dirty="0" err="1"/>
              <a:t>прототипирования</a:t>
            </a:r>
            <a:r>
              <a:rPr lang="ru-RU" dirty="0"/>
              <a:t> с открытым кодом </a:t>
            </a:r>
            <a:r>
              <a:rPr lang="ru-RU" dirty="0" err="1"/>
              <a:t>Arduino</a:t>
            </a:r>
            <a:r>
              <a:rPr lang="ru-RU" dirty="0"/>
              <a:t> </a:t>
            </a:r>
            <a:r>
              <a:rPr lang="ru-RU" dirty="0" smtClean="0"/>
              <a:t>UNO;</a:t>
            </a:r>
            <a:endParaRPr lang="ru-RU" dirty="0"/>
          </a:p>
          <a:p>
            <a:r>
              <a:rPr lang="ru-RU" dirty="0"/>
              <a:t>− макетная плата не менее 170 точек (плата </a:t>
            </a:r>
            <a:r>
              <a:rPr lang="ru-RU" dirty="0" err="1"/>
              <a:t>прототипирования</a:t>
            </a:r>
            <a:r>
              <a:rPr lang="ru-RU" dirty="0"/>
              <a:t>);</a:t>
            </a:r>
          </a:p>
          <a:p>
            <a:r>
              <a:rPr lang="ru-RU" dirty="0"/>
              <a:t>− 2 регулируемых стабилизатора питания (на основе чипа </a:t>
            </a:r>
            <a:r>
              <a:rPr lang="ru-RU" dirty="0" smtClean="0"/>
              <a:t>GS2678);</a:t>
            </a:r>
            <a:endParaRPr lang="ru-RU" dirty="0"/>
          </a:p>
          <a:p>
            <a:r>
              <a:rPr lang="ru-RU" dirty="0"/>
              <a:t>− драйвер двигателей (на основе чипа L298D или аналог);</a:t>
            </a:r>
          </a:p>
          <a:p>
            <a:r>
              <a:rPr lang="ru-RU" dirty="0"/>
              <a:t>− шасси для робота в сборе (</a:t>
            </a:r>
            <a:r>
              <a:rPr lang="ru-RU" dirty="0" err="1"/>
              <a:t>DFRobot</a:t>
            </a:r>
            <a:r>
              <a:rPr lang="ru-RU" dirty="0"/>
              <a:t> 2WD </a:t>
            </a:r>
            <a:r>
              <a:rPr lang="ru-RU" dirty="0" err="1"/>
              <a:t>miniQ</a:t>
            </a:r>
            <a:r>
              <a:rPr lang="ru-RU" dirty="0"/>
              <a:t> или </a:t>
            </a:r>
            <a:r>
              <a:rPr lang="ru-RU" dirty="0" err="1" smtClean="0"/>
              <a:t>Amperka</a:t>
            </a:r>
            <a:r>
              <a:rPr lang="ru-RU" dirty="0" smtClean="0"/>
              <a:t> </a:t>
            </a:r>
            <a:r>
              <a:rPr lang="ru-RU" dirty="0" err="1" smtClean="0"/>
              <a:t>miniQ</a:t>
            </a:r>
            <a:r>
              <a:rPr lang="ru-RU" dirty="0" smtClean="0"/>
              <a:t>,), </a:t>
            </a:r>
            <a:r>
              <a:rPr lang="ru-RU" dirty="0"/>
              <a:t>включающее:</a:t>
            </a:r>
          </a:p>
          <a:p>
            <a:r>
              <a:rPr lang="ru-RU" dirty="0"/>
              <a:t>− платформа диаметром не менее 122 мм и не более 160 мм с</a:t>
            </a:r>
          </a:p>
          <a:p>
            <a:r>
              <a:rPr lang="ru-RU" dirty="0"/>
              <a:t>отверстиями для крепления компонентов;</a:t>
            </a:r>
          </a:p>
          <a:p>
            <a:r>
              <a:rPr lang="ru-RU" dirty="0"/>
              <a:t>− два коллекторных двигателя с редукторами 100:1 и припаянными</a:t>
            </a:r>
          </a:p>
          <a:p>
            <a:r>
              <a:rPr lang="ru-RU" dirty="0"/>
              <a:t>проводами;</a:t>
            </a:r>
          </a:p>
          <a:p>
            <a:r>
              <a:rPr lang="ru-RU" dirty="0"/>
              <a:t>− два комплекта креплений для двигателей с крепежом М2;</a:t>
            </a:r>
          </a:p>
          <a:p>
            <a:r>
              <a:rPr lang="ru-RU" dirty="0"/>
              <a:t>− два колеса 42х19 мм;</a:t>
            </a:r>
          </a:p>
          <a:p>
            <a:r>
              <a:rPr lang="ru-RU" dirty="0"/>
              <a:t>− две шаровые опоры;</a:t>
            </a:r>
          </a:p>
          <a:p>
            <a:r>
              <a:rPr lang="ru-RU" dirty="0"/>
              <a:t>− два инфракрасных дальномера (10•80 см) </a:t>
            </a:r>
            <a:r>
              <a:rPr lang="ru-RU" dirty="0" err="1"/>
              <a:t>Sharp</a:t>
            </a:r>
            <a:r>
              <a:rPr lang="ru-RU" dirty="0"/>
              <a:t> GP2Y0A21 </a:t>
            </a:r>
          </a:p>
          <a:p>
            <a:r>
              <a:rPr lang="ru-RU" dirty="0" smtClean="0"/>
              <a:t>− </a:t>
            </a:r>
            <a:r>
              <a:rPr lang="ru-RU" dirty="0"/>
              <a:t>два пассивных крепления для дальномеров;</a:t>
            </a:r>
          </a:p>
          <a:p>
            <a:r>
              <a:rPr lang="ru-RU" dirty="0"/>
              <a:t>− два аналоговых датчика отражения на основе фототранзисторной</a:t>
            </a:r>
          </a:p>
          <a:p>
            <a:r>
              <a:rPr lang="ru-RU" dirty="0" err="1"/>
              <a:t>оптопары</a:t>
            </a:r>
            <a:r>
              <a:rPr lang="ru-RU" dirty="0"/>
              <a:t> (датчик линии);</a:t>
            </a:r>
          </a:p>
          <a:p>
            <a:r>
              <a:rPr lang="ru-RU" dirty="0"/>
              <a:t>− серводвигатель с механическим захватом или конструктивные</a:t>
            </a:r>
          </a:p>
          <a:p>
            <a:r>
              <a:rPr lang="ru-RU" dirty="0"/>
              <a:t>элементы для крепления пассивного захвата;</a:t>
            </a:r>
          </a:p>
          <a:p>
            <a:r>
              <a:rPr lang="ru-RU" dirty="0"/>
              <a:t>− скобы и кронштейны для крепления датчиков;</a:t>
            </a:r>
          </a:p>
          <a:p>
            <a:r>
              <a:rPr lang="ru-RU" dirty="0"/>
              <a:t>− винты </a:t>
            </a:r>
            <a:r>
              <a:rPr lang="ru-RU" dirty="0" smtClean="0"/>
              <a:t>М3;  гайки </a:t>
            </a:r>
            <a:r>
              <a:rPr lang="ru-RU" dirty="0"/>
              <a:t>М3;</a:t>
            </a:r>
          </a:p>
          <a:p>
            <a:r>
              <a:rPr lang="ru-RU" dirty="0" smtClean="0"/>
              <a:t>−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366" y="6126417"/>
            <a:ext cx="3426249" cy="731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475640" y="1484640"/>
            <a:ext cx="6813000" cy="20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816076" y="0"/>
            <a:ext cx="83279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− </a:t>
            </a:r>
            <a:r>
              <a:rPr lang="ru-RU" dirty="0" err="1"/>
              <a:t>самоконтрящиеся</a:t>
            </a:r>
            <a:r>
              <a:rPr lang="ru-RU" dirty="0"/>
              <a:t> гайки М3;</a:t>
            </a:r>
          </a:p>
          <a:p>
            <a:r>
              <a:rPr lang="ru-RU" dirty="0"/>
              <a:t>− шайбы 3 мм</a:t>
            </a:r>
            <a:r>
              <a:rPr lang="ru-RU" dirty="0" smtClean="0"/>
              <a:t>;                              − </a:t>
            </a:r>
            <a:r>
              <a:rPr lang="ru-RU" dirty="0"/>
              <a:t>стойки для плат шестигранные;</a:t>
            </a:r>
          </a:p>
          <a:p>
            <a:r>
              <a:rPr lang="ru-RU" dirty="0"/>
              <a:t>− пружинные шайбы 3 мм</a:t>
            </a:r>
            <a:r>
              <a:rPr lang="ru-RU" dirty="0" smtClean="0"/>
              <a:t>;           − </a:t>
            </a:r>
            <a:r>
              <a:rPr lang="ru-RU" dirty="0"/>
              <a:t>соединительные провода;</a:t>
            </a:r>
          </a:p>
          <a:p>
            <a:r>
              <a:rPr lang="ru-RU" dirty="0"/>
              <a:t>− кабельные стяжки (пластиковые хомуты) 2,5х150 мм;</a:t>
            </a:r>
          </a:p>
          <a:p>
            <a:r>
              <a:rPr lang="ru-RU" dirty="0"/>
              <a:t>− 3 аккумуляторные батареи типоразмера «Крона» с зарядным</a:t>
            </a:r>
          </a:p>
          <a:p>
            <a:r>
              <a:rPr lang="ru-RU" dirty="0"/>
              <a:t>устройством (возможно использование одноразовых батарей ёмкостью не</a:t>
            </a:r>
          </a:p>
          <a:p>
            <a:r>
              <a:rPr lang="ru-RU" dirty="0"/>
              <a:t>менее 500мАч) или комплект из 2 или 3 аккумуляторов «18650» или</a:t>
            </a:r>
          </a:p>
          <a:p>
            <a:r>
              <a:rPr lang="ru-RU" dirty="0"/>
              <a:t>«14500» (в зависимости от номинального напряжения</a:t>
            </a:r>
          </a:p>
          <a:p>
            <a:r>
              <a:rPr lang="ru-RU" dirty="0"/>
              <a:t>электродвигателей);</a:t>
            </a:r>
          </a:p>
          <a:p>
            <a:r>
              <a:rPr lang="ru-RU" dirty="0"/>
              <a:t>− кабель с разъёмом для АКБ типа «Крона» или батарейный блок</a:t>
            </a:r>
          </a:p>
          <a:p>
            <a:r>
              <a:rPr lang="ru-RU" dirty="0"/>
              <a:t>под 2 или 3 аккумулятора «18650» или «14500», соединённых</a:t>
            </a:r>
          </a:p>
          <a:p>
            <a:r>
              <a:rPr lang="ru-RU" dirty="0"/>
              <a:t>последовательно, с разъёмом для подключения к </a:t>
            </a:r>
            <a:r>
              <a:rPr lang="ru-RU" dirty="0" err="1"/>
              <a:t>Arduino</a:t>
            </a:r>
            <a:r>
              <a:rPr lang="ru-RU" dirty="0"/>
              <a:t>;</a:t>
            </a:r>
          </a:p>
          <a:p>
            <a:r>
              <a:rPr lang="ru-RU" dirty="0"/>
              <a:t>− выключатель</a:t>
            </a:r>
            <a:r>
              <a:rPr lang="ru-RU" dirty="0" smtClean="0"/>
              <a:t>;          − кабель USB.</a:t>
            </a:r>
            <a:endParaRPr lang="ru-RU" dirty="0"/>
          </a:p>
          <a:p>
            <a:r>
              <a:rPr lang="ru-RU" dirty="0" smtClean="0"/>
              <a:t>Инструменты</a:t>
            </a:r>
            <a:r>
              <a:rPr lang="ru-RU" dirty="0"/>
              <a:t>, методические </a:t>
            </a:r>
            <a:r>
              <a:rPr lang="ru-RU" dirty="0" smtClean="0"/>
              <a:t>пособия:</a:t>
            </a:r>
          </a:p>
          <a:p>
            <a:r>
              <a:rPr lang="ru-RU" dirty="0" smtClean="0"/>
              <a:t>− </a:t>
            </a:r>
            <a:r>
              <a:rPr lang="ru-RU" dirty="0"/>
              <a:t>персональный компьютер или ноутбук с предустановленным</a:t>
            </a:r>
          </a:p>
          <a:p>
            <a:r>
              <a:rPr lang="ru-RU" dirty="0"/>
              <a:t>программным обеспечением </a:t>
            </a:r>
            <a:r>
              <a:rPr lang="ru-RU" dirty="0" err="1"/>
              <a:t>Arduino</a:t>
            </a:r>
            <a:r>
              <a:rPr lang="ru-RU" dirty="0"/>
              <a:t> IDE для программирования робота;</a:t>
            </a:r>
          </a:p>
          <a:p>
            <a:r>
              <a:rPr lang="ru-RU" dirty="0"/>
              <a:t>− 2 крестовые отвёртки, подходящие под предоставленный крепёж;</a:t>
            </a:r>
          </a:p>
          <a:p>
            <a:r>
              <a:rPr lang="ru-RU" dirty="0"/>
              <a:t>− плоская отвёртка, подходящая под клеммы модулей;</a:t>
            </a:r>
          </a:p>
          <a:p>
            <a:r>
              <a:rPr lang="ru-RU" dirty="0"/>
              <a:t>− отвёртка с торцевым </a:t>
            </a:r>
            <a:r>
              <a:rPr lang="ru-RU" dirty="0" smtClean="0"/>
              <a:t>ключом;   − </a:t>
            </a:r>
            <a:r>
              <a:rPr lang="ru-RU" dirty="0"/>
              <a:t>маленькие плоскогубцы или утконосы;</a:t>
            </a:r>
          </a:p>
          <a:p>
            <a:r>
              <a:rPr lang="ru-RU" dirty="0"/>
              <a:t>− </a:t>
            </a:r>
            <a:r>
              <a:rPr lang="ru-RU" dirty="0" err="1"/>
              <a:t>бокорезы</a:t>
            </a:r>
            <a:r>
              <a:rPr lang="ru-RU" dirty="0" smtClean="0"/>
              <a:t>;       − </a:t>
            </a:r>
            <a:r>
              <a:rPr lang="ru-RU" dirty="0"/>
              <a:t>цифровой </a:t>
            </a:r>
            <a:r>
              <a:rPr lang="ru-RU" dirty="0" err="1"/>
              <a:t>мультиметр</a:t>
            </a:r>
            <a:r>
              <a:rPr lang="ru-RU" dirty="0"/>
              <a:t>;</a:t>
            </a:r>
          </a:p>
          <a:p>
            <a:r>
              <a:rPr lang="ru-RU" dirty="0"/>
              <a:t>− распечатанная техническая документация на платы </a:t>
            </a:r>
            <a:r>
              <a:rPr lang="ru-RU" dirty="0" err="1" smtClean="0"/>
              <a:t>расширения,датчики</a:t>
            </a:r>
            <a:r>
              <a:rPr lang="ru-RU" dirty="0"/>
              <a:t>;</a:t>
            </a:r>
          </a:p>
          <a:p>
            <a:r>
              <a:rPr lang="ru-RU" dirty="0"/>
              <a:t>− зарядное устройство для аккумуляторов типа «Крона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203" y="6124575"/>
            <a:ext cx="3429000" cy="73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646200" y="209520"/>
            <a:ext cx="8496000" cy="108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Муниципальный  этап</a:t>
            </a:r>
            <a:endParaRPr lang="ru-RU" sz="3200" b="0" strike="noStrike" spc="-1">
              <a:latin typeface="Arial"/>
            </a:endParaRPr>
          </a:p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1730520" y="1274040"/>
            <a:ext cx="6081480" cy="5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68" y="3225806"/>
            <a:ext cx="4842924" cy="3632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0" b="25606"/>
          <a:stretch/>
        </p:blipFill>
        <p:spPr>
          <a:xfrm>
            <a:off x="944972" y="875071"/>
            <a:ext cx="4118641" cy="4626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008000" y="144360"/>
            <a:ext cx="7602480" cy="86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Муниципальный этап. Результаты</a:t>
            </a:r>
            <a:r>
              <a:rPr lang="ru-RU" sz="3600" b="1" strike="noStrike" cap="all" spc="-1">
                <a:solidFill>
                  <a:srgbClr val="941A1B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356000" y="1316880"/>
            <a:ext cx="6189480" cy="146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71" name="Table 3"/>
          <p:cNvGraphicFramePr/>
          <p:nvPr/>
        </p:nvGraphicFramePr>
        <p:xfrm>
          <a:off x="1242000" y="1072800"/>
          <a:ext cx="7614000" cy="5828400"/>
        </p:xfrm>
        <a:graphic>
          <a:graphicData uri="http://schemas.openxmlformats.org/drawingml/2006/table">
            <a:tbl>
              <a:tblPr/>
              <a:tblGrid>
                <a:gridCol w="1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9640"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Класс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Статус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Баллы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ОО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участник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5,05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37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400"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trike="noStrike" spc="-1">
                          <a:latin typeface="Arial"/>
                        </a:rPr>
                        <a:t>Победитель</a:t>
                      </a:r>
                      <a:endParaRPr lang="ru-RU" sz="2200" b="0" strike="noStrike" spc="-1">
                        <a:latin typeface="Arial"/>
                      </a:endParaRP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участник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51,2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5</a:t>
                      </a:r>
                    </a:p>
                    <a:p>
                      <a:pPr algn="ctr"/>
                      <a:endParaRPr lang="ru-RU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27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18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3880"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Участник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Участник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Участник</a:t>
                      </a:r>
                    </a:p>
                    <a:p>
                      <a:pPr algn="ctr"/>
                      <a:endParaRPr lang="ru-RU" sz="2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31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5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50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51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400"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10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Участник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Участник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Участник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37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5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33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18</a:t>
                      </a:r>
                    </a:p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22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720"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11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Победитель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62,88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strike="noStrike" spc="-1">
                          <a:latin typeface="Arial"/>
                        </a:rPr>
                        <a:t>Гимназия 1 ОГУ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081880" y="154080"/>
            <a:ext cx="78541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Региональный этап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7755" y="792000"/>
            <a:ext cx="85049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Теоретический </a:t>
            </a:r>
            <a:r>
              <a:rPr lang="ru-RU" sz="2400" b="1" dirty="0" smtClean="0"/>
              <a:t>тур: </a:t>
            </a:r>
            <a:r>
              <a:rPr lang="ru-RU" sz="2400" dirty="0" smtClean="0"/>
              <a:t>выполнение письменных заданий, Длительность - 180 </a:t>
            </a:r>
            <a:r>
              <a:rPr lang="ru-RU" sz="2400" dirty="0"/>
              <a:t>минут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Практический </a:t>
            </a:r>
            <a:r>
              <a:rPr lang="ru-RU" sz="2400" b="1" dirty="0" smtClean="0"/>
              <a:t>тур: </a:t>
            </a:r>
            <a:r>
              <a:rPr lang="ru-RU" sz="2400" dirty="0"/>
              <a:t>проводится по конструированию, программированию и отладке мобильного робота. Длительность </a:t>
            </a:r>
            <a:r>
              <a:rPr lang="ru-RU" sz="2400" dirty="0" smtClean="0"/>
              <a:t>- 180 минут.</a:t>
            </a:r>
          </a:p>
          <a:p>
            <a:endParaRPr lang="ru-RU" sz="2400" dirty="0" smtClean="0"/>
          </a:p>
          <a:p>
            <a:r>
              <a:rPr lang="ru-RU" sz="2400" b="1" dirty="0" smtClean="0"/>
              <a:t>Проектный тур: </a:t>
            </a:r>
            <a:r>
              <a:rPr lang="ru-RU" sz="2400" dirty="0"/>
              <a:t>включает техническое интервью и демонстрацию </a:t>
            </a:r>
            <a:endParaRPr lang="ru-RU" sz="2400" dirty="0" smtClean="0"/>
          </a:p>
          <a:p>
            <a:r>
              <a:rPr lang="ru-RU" sz="2400" dirty="0"/>
              <a:t>р</a:t>
            </a:r>
            <a:r>
              <a:rPr lang="ru-RU" sz="2400" dirty="0" smtClean="0"/>
              <a:t>аботоспособности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инженерного </a:t>
            </a:r>
            <a:r>
              <a:rPr lang="ru-RU" sz="2400" dirty="0" smtClean="0"/>
              <a:t>проекта, </a:t>
            </a:r>
          </a:p>
          <a:p>
            <a:r>
              <a:rPr lang="ru-RU" sz="2400" dirty="0" smtClean="0"/>
              <a:t>Который выполняется </a:t>
            </a:r>
          </a:p>
          <a:p>
            <a:r>
              <a:rPr lang="ru-RU" sz="2400" dirty="0" smtClean="0"/>
              <a:t>заранее </a:t>
            </a:r>
            <a:r>
              <a:rPr lang="ru-RU" sz="2400" dirty="0"/>
              <a:t>по единому </a:t>
            </a:r>
            <a:endParaRPr lang="ru-RU" sz="2400" dirty="0" smtClean="0"/>
          </a:p>
          <a:p>
            <a:r>
              <a:rPr lang="ru-RU" sz="2400" dirty="0" smtClean="0"/>
              <a:t>техническому заданию, </a:t>
            </a:r>
          </a:p>
          <a:p>
            <a:r>
              <a:rPr lang="ru-RU" sz="2400" dirty="0" smtClean="0"/>
              <a:t>которое размещается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а сайте олимпиады.</a:t>
            </a:r>
            <a:endParaRPr lang="ru-RU" sz="2400" dirty="0"/>
          </a:p>
        </p:txBody>
      </p:sp>
      <p:pic>
        <p:nvPicPr>
          <p:cNvPr id="3" name="Рисунок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156" y="4193817"/>
            <a:ext cx="4663844" cy="2664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2"/>
          <p:cNvSpPr/>
          <p:nvPr/>
        </p:nvSpPr>
        <p:spPr>
          <a:xfrm>
            <a:off x="533520" y="4495680"/>
            <a:ext cx="6553080" cy="152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3"/>
          <p:cNvSpPr/>
          <p:nvPr/>
        </p:nvSpPr>
        <p:spPr>
          <a:xfrm>
            <a:off x="2988000" y="2399400"/>
            <a:ext cx="48949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TextShape 4"/>
          <p:cNvSpPr txBox="1"/>
          <p:nvPr/>
        </p:nvSpPr>
        <p:spPr>
          <a:xfrm>
            <a:off x="2592000" y="360000"/>
            <a:ext cx="4159800" cy="54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Региональный этап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21" y="1907458"/>
            <a:ext cx="8529384" cy="48936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6921" y="2145240"/>
            <a:ext cx="670937" cy="41080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403640" y="230040"/>
            <a:ext cx="8710560" cy="72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cap="all" spc="-1">
                <a:solidFill>
                  <a:srgbClr val="FFFFFF"/>
                </a:solidFill>
                <a:latin typeface="Century Gothic"/>
                <a:ea typeface="DejaVu Sans"/>
              </a:rPr>
              <a:t>  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1584000" y="648000"/>
            <a:ext cx="7992000" cy="603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endParaRPr lang="ru-RU" sz="2200" b="0" strike="noStrike" spc="-1">
              <a:highlight>
                <a:srgbClr val="FFFFFF"/>
              </a:highlight>
              <a:latin typeface="Arial"/>
            </a:endParaRPr>
          </a:p>
          <a:p>
            <a:r>
              <a:rPr lang="ru-RU" sz="2200" b="0" strike="noStrike" spc="-1">
                <a:highlight>
                  <a:srgbClr val="FFFFFF"/>
                </a:highlight>
                <a:latin typeface="Arial"/>
              </a:rPr>
              <a:t>1.http://mosrobotics.ru/vsosh/ – архив материалов ВСОШ по профилю «Робототехника»; </a:t>
            </a:r>
          </a:p>
          <a:p>
            <a:r>
              <a:rPr lang="ru-RU" sz="2200" b="0" strike="noStrike" spc="-1">
                <a:highlight>
                  <a:srgbClr val="FFFFFF"/>
                </a:highlight>
                <a:latin typeface="Arial"/>
              </a:rPr>
              <a:t>2. https://mosrobotics.ru/mosh/ – архив материалов олимпиад по робототехнике для школьников; </a:t>
            </a:r>
          </a:p>
          <a:p>
            <a:r>
              <a:rPr lang="ru-RU" sz="2200" b="0" strike="noStrike" spc="-1">
                <a:highlight>
                  <a:srgbClr val="FFFFFF"/>
                </a:highlight>
                <a:latin typeface="Arial"/>
              </a:rPr>
              <a:t>3. Дистанционный видеокурс «Уроки робототехники», уровень 1:  https://lektorium.tv/newrobotics-1 </a:t>
            </a:r>
          </a:p>
          <a:p>
            <a:r>
              <a:rPr lang="ru-RU" sz="2200" b="0" strike="noStrike" spc="-1">
                <a:highlight>
                  <a:srgbClr val="FFFFFF"/>
                </a:highlight>
                <a:latin typeface="Arial"/>
              </a:rPr>
              <a:t>4. Дистанционный видеокурс «Уроки робототехники», уровень 2 с автоматической проверкой практических заданий: https://lektorium.tv/newrobotics </a:t>
            </a:r>
          </a:p>
          <a:p>
            <a:r>
              <a:rPr lang="ru-RU" sz="2200" b="0" strike="noStrike" spc="-1">
                <a:highlight>
                  <a:srgbClr val="FFFFFF"/>
                </a:highlight>
                <a:latin typeface="Arial"/>
              </a:rPr>
              <a:t>5. ГОСТ Р 60.0.0.4-2023/ИСО 8373:2021, дата введения 2023-09-01: https://docs.cntd.ru/document/1301394978 </a:t>
            </a:r>
          </a:p>
          <a:p>
            <a:r>
              <a:rPr lang="ru-RU" sz="2200" b="0" strike="noStrike" spc="-1">
                <a:highlight>
                  <a:srgbClr val="FFFFFF"/>
                </a:highlight>
                <a:latin typeface="Arial"/>
              </a:rPr>
              <a:t>6. Канал профиля «Робототехника» Всероссийской олимпиады школьников по информатике: https://t.me/vseros_robotics </a:t>
            </a:r>
          </a:p>
          <a:p>
            <a:r>
              <a:rPr lang="ru-RU" sz="2200" b="0" strike="noStrike" spc="-1">
                <a:highlight>
                  <a:srgbClr val="FFFFFF"/>
                </a:highlight>
                <a:latin typeface="Arial"/>
              </a:rPr>
              <a:t>7. Уроки и справочные материалы по электротехнике и программированию контроллеров: http://wiki.amperka.ru </a:t>
            </a:r>
          </a:p>
        </p:txBody>
      </p:sp>
      <p:sp>
        <p:nvSpPr>
          <p:cNvPr id="194" name="TextShape 3"/>
          <p:cNvSpPr txBox="1"/>
          <p:nvPr/>
        </p:nvSpPr>
        <p:spPr>
          <a:xfrm>
            <a:off x="1227240" y="144000"/>
            <a:ext cx="7268760" cy="657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3200" b="1" strike="noStrike" cap="all" spc="-1">
                <a:solidFill>
                  <a:srgbClr val="C00000"/>
                </a:solidFill>
                <a:highlight>
                  <a:srgbClr val="729FCF"/>
                </a:highlight>
                <a:latin typeface="Century Gothic"/>
                <a:ea typeface="DejaVu Sans"/>
              </a:rPr>
              <a:t>Рекомендованные Источники </a:t>
            </a:r>
            <a:endParaRPr lang="ru-RU" sz="3200" b="0" strike="noStrike" spc="-1">
              <a:highlight>
                <a:srgbClr val="729FCF"/>
              </a:highlight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826920" y="333360"/>
            <a:ext cx="7704000" cy="72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C00000"/>
                </a:solidFill>
                <a:latin typeface="Century Gothic"/>
                <a:ea typeface="DejaVu Sans"/>
              </a:rPr>
              <a:t>Источники информации</a:t>
            </a:r>
            <a:endParaRPr lang="ru-RU" sz="40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584360" y="1511280"/>
            <a:ext cx="604656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792000" y="1717200"/>
            <a:ext cx="8063640" cy="340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en-US" sz="2000" b="0" u="sng" strike="noStrike" spc="-1" dirty="0">
                <a:solidFill>
                  <a:srgbClr val="0D2E46"/>
                </a:solidFill>
                <a:uFillTx/>
                <a:latin typeface="Arial"/>
                <a:ea typeface="DejaVu Sans"/>
                <a:hlinkClick r:id="rId4"/>
              </a:rPr>
              <a:t>https://siriusolymp.ru/2025/robotics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-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Курсы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для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увлеченных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информатикой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https://postupi.online/olimpiada/vsosh-vseros-vosh-vserossiyskaya-olimpiada-shkolnikov/zadanija/shkolnyj-etap-vseros/?fyear=2025&amp;fsubject=52 -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Задания школьного этапа Москва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2000" b="0" u="sng" strike="noStrike" spc="-1" dirty="0">
                <a:solidFill>
                  <a:srgbClr val="0D2E46"/>
                </a:solidFill>
                <a:uFillTx/>
                <a:latin typeface="Arial"/>
                <a:ea typeface="DejaVu Sans"/>
                <a:hlinkClick r:id="rId4"/>
              </a:rPr>
              <a:t>https://siriusolymp.ru/2025/robotics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-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Разбор заданий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2000" b="1" strike="noStrike" spc="-1" dirty="0" smtClean="0">
                <a:latin typeface="Arial"/>
              </a:rPr>
              <a:t>ДО «Начала робототехники»</a:t>
            </a: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en-US" sz="2000" b="1" spc="-1" dirty="0"/>
              <a:t>https://dop.obr57.ru/materials/program/5291</a:t>
            </a:r>
            <a:endParaRPr lang="ru-RU" sz="2000" b="1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198" name="Picture 4"/>
          <p:cNvPicPr/>
          <p:nvPr/>
        </p:nvPicPr>
        <p:blipFill>
          <a:blip r:embed="rId5"/>
          <a:stretch/>
        </p:blipFill>
        <p:spPr>
          <a:xfrm>
            <a:off x="6119640" y="5975280"/>
            <a:ext cx="2836800" cy="663480"/>
          </a:xfrm>
          <a:prstGeom prst="rect">
            <a:avLst/>
          </a:prstGeom>
          <a:ln>
            <a:noFill/>
          </a:ln>
        </p:spPr>
      </p:pic>
      <p:pic>
        <p:nvPicPr>
          <p:cNvPr id="199" name="Рисунок 1"/>
          <p:cNvPicPr/>
          <p:nvPr/>
        </p:nvPicPr>
        <p:blipFill>
          <a:blip r:embed="rId6"/>
          <a:stretch/>
        </p:blipFill>
        <p:spPr>
          <a:xfrm>
            <a:off x="6660360" y="4469760"/>
            <a:ext cx="2383560" cy="238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576000" y="-426960"/>
            <a:ext cx="8639280" cy="557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43344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endParaRPr lang="ru-RU" sz="1800" b="0" strike="noStrike" spc="-1" dirty="0">
              <a:latin typeface="Arial"/>
            </a:endParaRPr>
          </a:p>
          <a:p>
            <a:pPr marL="6480" indent="-425160" algn="ctr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</a:t>
            </a:r>
            <a:r>
              <a:rPr lang="ru-RU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Школьный этап  </a:t>
            </a:r>
            <a:endParaRPr lang="ru-RU" sz="3200" b="0" strike="noStrike" spc="-1" dirty="0">
              <a:latin typeface="Arial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– первый, самый массовый из этапов </a:t>
            </a:r>
            <a:r>
              <a:rPr lang="ru-RU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ВсОШ</a:t>
            </a: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ежегодно в нём принимают участие более  7,5 млн. человек.</a:t>
            </a:r>
            <a:endParaRPr lang="ru-RU" sz="3200" b="0" strike="noStrike" spc="-1" dirty="0">
              <a:latin typeface="Arial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По данным на начало 2026 года,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по робототехнике  </a:t>
            </a: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 Москве в школьном этапе приняли участие свыше 15 тысяч учеников. </a:t>
            </a:r>
            <a:endParaRPr lang="ru-RU" sz="3200" b="0" strike="noStrike" spc="-1" dirty="0">
              <a:latin typeface="Arial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endParaRPr lang="ru-RU" sz="32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2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В </a:t>
            </a: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городе Орёл:</a:t>
            </a:r>
            <a:endParaRPr lang="ru-RU" sz="3200" b="0" strike="noStrike" spc="-1" dirty="0">
              <a:latin typeface="Arial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  ОО – 19;</a:t>
            </a:r>
            <a:endParaRPr lang="ru-RU" sz="3200" b="0" strike="noStrike" spc="-1" dirty="0">
              <a:latin typeface="Arial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 у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частников – 61.</a:t>
            </a:r>
            <a:endParaRPr lang="ru-RU" sz="3200" b="0" strike="noStrike" spc="-1" dirty="0">
              <a:latin typeface="Arial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endParaRPr lang="ru-RU" sz="3200" b="0" strike="noStrike" spc="-1" dirty="0">
              <a:latin typeface="Arial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endParaRPr lang="ru-RU" sz="3200" b="0" strike="noStrike" spc="-1" dirty="0">
              <a:latin typeface="Arial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endParaRPr lang="ru-RU" sz="3200" b="0" strike="noStrike" spc="-1" dirty="0">
              <a:latin typeface="Arial"/>
            </a:endParaRPr>
          </a:p>
          <a:p>
            <a:pPr marL="433440" indent="-425160">
              <a:lnSpc>
                <a:spcPct val="100000"/>
              </a:lnSpc>
              <a:spcBef>
                <a:spcPts val="714"/>
              </a:spcBef>
              <a:spcAft>
                <a:spcPts val="14"/>
              </a:spcAft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144" name="Рисунок 143">
            <a:hlinkClick r:id="rId4" action="ppaction://hlinkfile"/>
          </p:cNvPr>
          <p:cNvPicPr/>
          <p:nvPr/>
        </p:nvPicPr>
        <p:blipFill>
          <a:blip r:embed="rId5"/>
          <a:stretch/>
        </p:blipFill>
        <p:spPr>
          <a:xfrm>
            <a:off x="4534920" y="3888000"/>
            <a:ext cx="4608360" cy="28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3280" y="-395280"/>
            <a:ext cx="8638920" cy="557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43344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 marL="6480" indent="-425160" algn="ctr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 marL="6480" indent="-425160" algn="ctr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3200" b="0" strike="noStrike" spc="-1">
              <a:latin typeface="Arial"/>
            </a:endParaRPr>
          </a:p>
          <a:p>
            <a:pPr marL="612720" indent="-425160">
              <a:lnSpc>
                <a:spcPct val="100000"/>
              </a:lnSpc>
              <a:spcBef>
                <a:spcPts val="714"/>
              </a:spcBef>
              <a:spcAft>
                <a:spcPts val="14"/>
              </a:spcAft>
            </a:pPr>
            <a:endParaRPr lang="ru-RU" sz="3200" b="0" strike="noStrike" spc="-1">
              <a:latin typeface="Arial"/>
            </a:endParaRPr>
          </a:p>
          <a:p>
            <a:pPr marL="433440" indent="-425160">
              <a:lnSpc>
                <a:spcPct val="100000"/>
              </a:lnSpc>
              <a:spcBef>
                <a:spcPts val="714"/>
              </a:spcBef>
              <a:spcAft>
                <a:spcPts val="14"/>
              </a:spcAft>
            </a:pPr>
            <a:endParaRPr lang="ru-RU" sz="3200" b="0" strike="noStrike" spc="-1">
              <a:latin typeface="Arial"/>
            </a:endParaRPr>
          </a:p>
        </p:txBody>
      </p:sp>
      <p:pic>
        <p:nvPicPr>
          <p:cNvPr id="146" name="Рисунок 145"/>
          <p:cNvPicPr/>
          <p:nvPr/>
        </p:nvPicPr>
        <p:blipFill>
          <a:blip r:embed="rId4"/>
          <a:stretch/>
        </p:blipFill>
        <p:spPr>
          <a:xfrm>
            <a:off x="4482000" y="3960720"/>
            <a:ext cx="4662360" cy="266328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2952000" y="101520"/>
            <a:ext cx="3379320" cy="54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Школьный этап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720000" y="720000"/>
            <a:ext cx="8279640" cy="65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latin typeface="Arial"/>
              </a:rPr>
              <a:t>Формат:</a:t>
            </a:r>
            <a:r>
              <a:rPr lang="ru-RU" sz="2400" b="0" strike="noStrike" spc="-1" dirty="0">
                <a:latin typeface="Arial"/>
              </a:rPr>
              <a:t> </a:t>
            </a:r>
            <a:r>
              <a:rPr lang="ru-RU" sz="2400" b="0" strike="noStrike" spc="-1" dirty="0" smtClean="0">
                <a:latin typeface="Arial"/>
              </a:rPr>
              <a:t>олимпиада </a:t>
            </a:r>
            <a:r>
              <a:rPr lang="ru-RU" sz="2400" b="0" strike="noStrike" spc="-1" dirty="0" smtClean="0">
                <a:latin typeface="Arial"/>
              </a:rPr>
              <a:t>включала </a:t>
            </a:r>
            <a:r>
              <a:rPr lang="ru-RU" sz="2400" b="0" strike="noStrike" spc="-1" dirty="0">
                <a:latin typeface="Arial"/>
              </a:rPr>
              <a:t>как теоретические тесты, так и практические задания (моделирование или программирование виртуального робота).</a:t>
            </a: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latin typeface="Arial"/>
              </a:rPr>
              <a:t>Содержание:</a:t>
            </a:r>
            <a:r>
              <a:rPr lang="ru-RU" sz="2400" b="0" strike="noStrike" spc="-1" dirty="0">
                <a:latin typeface="Arial"/>
              </a:rPr>
              <a:t> </a:t>
            </a:r>
            <a:r>
              <a:rPr lang="ru-RU" sz="2400" b="0" strike="noStrike" spc="-1" dirty="0" smtClean="0">
                <a:latin typeface="Arial"/>
              </a:rPr>
              <a:t>вопросы </a:t>
            </a:r>
            <a:r>
              <a:rPr lang="ru-RU" sz="2400" b="0" strike="noStrike" spc="-1" dirty="0">
                <a:latin typeface="Arial"/>
              </a:rPr>
              <a:t>охватывают механику, основы электроники, алгоритмическое управление роботами.</a:t>
            </a: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latin typeface="Arial"/>
              </a:rPr>
              <a:t>Платформа:</a:t>
            </a:r>
            <a:r>
              <a:rPr lang="ru-RU" sz="2400" b="0" strike="noStrike" spc="-1" dirty="0">
                <a:latin typeface="Arial"/>
              </a:rPr>
              <a:t> Материалы и задания предоставляются через платформу «</a:t>
            </a:r>
            <a:r>
              <a:rPr lang="ru-RU" sz="2400" b="0" strike="noStrike" spc="-1" dirty="0" err="1">
                <a:latin typeface="Arial"/>
              </a:rPr>
              <a:t>Сириус.Курсы</a:t>
            </a:r>
            <a:r>
              <a:rPr lang="ru-RU" sz="2400" b="0" strike="noStrike" spc="-1" dirty="0">
                <a:latin typeface="Arial"/>
              </a:rPr>
              <a:t>».</a:t>
            </a:r>
          </a:p>
          <a:p>
            <a:pPr>
              <a:lnSpc>
                <a:spcPct val="100000"/>
              </a:lnSpc>
            </a:pPr>
            <a:r>
              <a:rPr lang="ru-RU" sz="1000" b="0" strike="noStrike" spc="-1" dirty="0"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 smtClean="0">
                <a:latin typeface="Arial"/>
              </a:rPr>
              <a:t>Продолжительность </a:t>
            </a:r>
            <a:r>
              <a:rPr lang="ru-RU" sz="2400" b="0" strike="noStrike" spc="-1" dirty="0">
                <a:latin typeface="Arial"/>
              </a:rPr>
              <a:t>тура: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latin typeface="Arial"/>
              </a:rPr>
              <a:t>5—6 класс — 60 минут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latin typeface="Arial"/>
              </a:rPr>
              <a:t>7—8 класс — 90 минут</a:t>
            </a: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latin typeface="Arial"/>
              </a:rPr>
              <a:t>9—11 класс — 120 минут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109160" y="0"/>
            <a:ext cx="7602480" cy="101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480" indent="-425160" algn="ctr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600" b="1" strike="noStrike" cap="all" spc="-1">
                <a:solidFill>
                  <a:srgbClr val="941A1B"/>
                </a:solidFill>
                <a:latin typeface="Century Gothic"/>
                <a:ea typeface="DejaVu Sans"/>
              </a:rPr>
              <a:t> </a:t>
            </a: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Школьный этап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907920" y="1014480"/>
            <a:ext cx="7702200" cy="561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            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1079640" y="3311640"/>
            <a:ext cx="61894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2" name="Рисунок 151"/>
          <p:cNvPicPr/>
          <p:nvPr/>
        </p:nvPicPr>
        <p:blipFill>
          <a:blip r:embed="rId4"/>
          <a:stretch/>
        </p:blipFill>
        <p:spPr>
          <a:xfrm>
            <a:off x="4482000" y="3960720"/>
            <a:ext cx="4662360" cy="2663280"/>
          </a:xfrm>
          <a:prstGeom prst="rect">
            <a:avLst/>
          </a:prstGeom>
          <a:ln>
            <a:noFill/>
          </a:ln>
        </p:spPr>
      </p:pic>
      <p:pic>
        <p:nvPicPr>
          <p:cNvPr id="153" name="Рисунок 152"/>
          <p:cNvPicPr/>
          <p:nvPr/>
        </p:nvPicPr>
        <p:blipFill>
          <a:blip r:embed="rId5"/>
          <a:stretch/>
        </p:blipFill>
        <p:spPr>
          <a:xfrm>
            <a:off x="576000" y="792000"/>
            <a:ext cx="6475680" cy="352764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153"/>
          <p:cNvPicPr/>
          <p:nvPr/>
        </p:nvPicPr>
        <p:blipFill>
          <a:blip r:embed="rId6"/>
          <a:stretch/>
        </p:blipFill>
        <p:spPr>
          <a:xfrm>
            <a:off x="1423080" y="1440000"/>
            <a:ext cx="6568560" cy="347256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154"/>
          <p:cNvPicPr/>
          <p:nvPr/>
        </p:nvPicPr>
        <p:blipFill>
          <a:blip r:embed="rId7"/>
          <a:stretch/>
        </p:blipFill>
        <p:spPr>
          <a:xfrm>
            <a:off x="2129760" y="2088000"/>
            <a:ext cx="6480360" cy="287892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156"/>
          <p:cNvPicPr/>
          <p:nvPr/>
        </p:nvPicPr>
        <p:blipFill>
          <a:blip r:embed="rId8"/>
          <a:stretch/>
        </p:blipFill>
        <p:spPr>
          <a:xfrm>
            <a:off x="2592000" y="3960720"/>
            <a:ext cx="6560640" cy="268632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155"/>
          <p:cNvPicPr/>
          <p:nvPr/>
        </p:nvPicPr>
        <p:blipFill>
          <a:blip r:embed="rId9"/>
          <a:stretch/>
        </p:blipFill>
        <p:spPr>
          <a:xfrm>
            <a:off x="3722914" y="3477986"/>
            <a:ext cx="5349446" cy="313881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720000" y="576000"/>
            <a:ext cx="8538480" cy="165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6480" indent="-425160" algn="ctr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Муниципальный этап</a:t>
            </a:r>
            <a:endParaRPr lang="ru-RU" sz="3200" b="0" strike="noStrike" spc="-1">
              <a:latin typeface="Arial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Приняли участие 10 человек.</a:t>
            </a:r>
            <a:endParaRPr lang="ru-RU" sz="3200" b="0" strike="noStrike" spc="-1">
              <a:latin typeface="Arial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Номера образовательных оргинизаций:</a:t>
            </a:r>
            <a:endParaRPr lang="ru-RU" sz="3200" b="0" strike="noStrike" spc="-1">
              <a:latin typeface="Arial"/>
            </a:endParaRPr>
          </a:p>
          <a:p>
            <a:pPr marL="6480" indent="-425160">
              <a:lnSpc>
                <a:spcPct val="100000"/>
              </a:lnSpc>
              <a:spcBef>
                <a:spcPts val="814"/>
              </a:spcBef>
              <a:spcAft>
                <a:spcPts val="14"/>
              </a:spcAft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Гимназия 1 (ОГУ), 1, 18, 22, 27, 33, 37,50,51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4500000" y="1440000"/>
            <a:ext cx="50738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61" name="Table 3"/>
          <p:cNvGraphicFramePr/>
          <p:nvPr/>
        </p:nvGraphicFramePr>
        <p:xfrm>
          <a:off x="818640" y="3017520"/>
          <a:ext cx="3536640" cy="3568680"/>
        </p:xfrm>
        <a:graphic>
          <a:graphicData uri="http://schemas.openxmlformats.org/drawingml/2006/table">
            <a:tbl>
              <a:tblPr/>
              <a:tblGrid>
                <a:gridCol w="171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8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latin typeface="Arial"/>
                        </a:rPr>
                        <a:t>7 класс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latin typeface="Arial"/>
                        </a:rPr>
                        <a:t>8 класс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latin typeface="Arial"/>
                        </a:rPr>
                        <a:t>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latin typeface="Arial"/>
                        </a:rPr>
                        <a:t>9 класс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latin typeface="Arial"/>
                        </a:rPr>
                        <a:t>10 класс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latin typeface="Arial"/>
                        </a:rPr>
                        <a:t>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latin typeface="Arial"/>
                        </a:rPr>
                        <a:t>11 класс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0" strike="noStrike" spc="-1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2" b="33670"/>
          <a:stretch/>
        </p:blipFill>
        <p:spPr>
          <a:xfrm>
            <a:off x="4789264" y="3608439"/>
            <a:ext cx="4255338" cy="3097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936000" y="-148680"/>
            <a:ext cx="7602480" cy="86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Муниципальный этап</a:t>
            </a:r>
            <a:r>
              <a:rPr lang="ru-RU" sz="3600" b="1" strike="noStrike" cap="all" spc="-1">
                <a:solidFill>
                  <a:srgbClr val="941A1B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907640" y="942840"/>
            <a:ext cx="618948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576000" y="3930120"/>
            <a:ext cx="3819600" cy="39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latin typeface="Arial"/>
              </a:rPr>
              <a:t>Продолжительность туров</a:t>
            </a:r>
            <a:r>
              <a:rPr lang="ru-RU" sz="2400" b="1" strike="noStrike" spc="-1">
                <a:latin typeface="Arial"/>
              </a:rPr>
              <a:t>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latin typeface="Arial"/>
              </a:rPr>
              <a:t>7—8: Т   120 мин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latin typeface="Arial"/>
              </a:rPr>
              <a:t>9—11: Т   180 мин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400" b="1" strike="noStrike" spc="-1">
                <a:latin typeface="Arial"/>
                <a:ea typeface="PingFang SC"/>
              </a:rPr>
              <a:t>7-11: П  180- 240 мин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400" b="1" strike="noStrike" spc="-1">
                <a:latin typeface="Arial"/>
                <a:ea typeface="PingFang SC"/>
              </a:rPr>
              <a:t>        ТВ 30 мин + 12 мин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662040" y="792000"/>
            <a:ext cx="8522280" cy="34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latin typeface="Arial"/>
              </a:rPr>
              <a:t>Теоретический тур (бланковая или компьютерная):</a:t>
            </a:r>
            <a:r>
              <a:rPr lang="ru-RU" sz="2400" b="0" strike="noStrike" spc="-1" dirty="0">
                <a:latin typeface="Arial"/>
              </a:rPr>
              <a:t> </a:t>
            </a:r>
            <a:r>
              <a:rPr lang="ru-RU" sz="2400" b="0" strike="noStrike" spc="-1" dirty="0" smtClean="0">
                <a:latin typeface="Arial"/>
              </a:rPr>
              <a:t>включал </a:t>
            </a:r>
            <a:r>
              <a:rPr lang="ru-RU" sz="2400" b="0" strike="noStrike" spc="-1" dirty="0">
                <a:latin typeface="Arial"/>
              </a:rPr>
              <a:t>тестовые и творческие задания по механике, электронике и </a:t>
            </a:r>
            <a:r>
              <a:rPr lang="ru-RU" sz="2400" b="0" strike="noStrike" spc="-1" dirty="0" err="1">
                <a:latin typeface="Arial"/>
              </a:rPr>
              <a:t>алгоритмике</a:t>
            </a:r>
            <a:r>
              <a:rPr lang="ru-RU" sz="2400" b="0" strike="noStrike" spc="-1" dirty="0">
                <a:latin typeface="Arial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2400" b="1" strike="noStrike" spc="-1" dirty="0">
                <a:latin typeface="Arial"/>
              </a:rPr>
              <a:t>Практический тур:</a:t>
            </a:r>
            <a:r>
              <a:rPr lang="ru-RU" sz="2400" b="0" strike="noStrike" spc="-1" dirty="0">
                <a:latin typeface="Arial"/>
              </a:rPr>
              <a:t>  решают задачи по сборке и программированию роботов на месте.</a:t>
            </a:r>
          </a:p>
          <a:p>
            <a:pPr>
              <a:lnSpc>
                <a:spcPct val="100000"/>
              </a:lnSpc>
            </a:pPr>
            <a:r>
              <a:rPr lang="ru-RU" sz="1000" b="0" strike="noStrike" spc="-1" dirty="0">
                <a:latin typeface="Arial"/>
              </a:rPr>
              <a:t> </a:t>
            </a:r>
            <a:r>
              <a:rPr lang="ru-RU" sz="2400" b="1" strike="noStrike" spc="-1" dirty="0">
                <a:latin typeface="Arial"/>
              </a:rPr>
              <a:t>Творческий тур</a:t>
            </a:r>
            <a:r>
              <a:rPr lang="ru-RU" sz="2400" b="0" strike="noStrike" spc="-1" dirty="0">
                <a:latin typeface="Arial"/>
              </a:rPr>
              <a:t> (защита проектов):  представляют подготовленный проект с письменным описанием.</a:t>
            </a: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9620" t="21854" r="18694" b="23200"/>
          <a:stretch/>
        </p:blipFill>
        <p:spPr>
          <a:xfrm>
            <a:off x="5191066" y="3706762"/>
            <a:ext cx="3884107" cy="3067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965160" y="-4680"/>
            <a:ext cx="7602480" cy="868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Муниципальный этап</a:t>
            </a:r>
            <a:r>
              <a:rPr lang="ru-RU" sz="3600" b="1" strike="noStrike" cap="all" spc="-1">
                <a:solidFill>
                  <a:srgbClr val="941A1B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68" name="Рисунок 167"/>
          <p:cNvPicPr/>
          <p:nvPr/>
        </p:nvPicPr>
        <p:blipFill>
          <a:blip r:embed="rId4"/>
          <a:stretch/>
        </p:blipFill>
        <p:spPr>
          <a:xfrm>
            <a:off x="576000" y="1368000"/>
            <a:ext cx="8351640" cy="526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031400" y="1588320"/>
            <a:ext cx="784692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971640" y="3789000"/>
            <a:ext cx="48621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2490" y="252945"/>
            <a:ext cx="7265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Рекомендуемые виды практики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237780"/>
              </p:ext>
            </p:extLst>
          </p:nvPr>
        </p:nvGraphicFramePr>
        <p:xfrm>
          <a:off x="757084" y="1397000"/>
          <a:ext cx="8318090" cy="5380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308">
                  <a:extLst>
                    <a:ext uri="{9D8B030D-6E8A-4147-A177-3AD203B41FA5}">
                      <a16:colId xmlns:a16="http://schemas.microsoft.com/office/drawing/2014/main" val="151455127"/>
                    </a:ext>
                  </a:extLst>
                </a:gridCol>
                <a:gridCol w="2036200">
                  <a:extLst>
                    <a:ext uri="{9D8B030D-6E8A-4147-A177-3AD203B41FA5}">
                      <a16:colId xmlns:a16="http://schemas.microsoft.com/office/drawing/2014/main" val="4136803528"/>
                    </a:ext>
                  </a:extLst>
                </a:gridCol>
                <a:gridCol w="1819582">
                  <a:extLst>
                    <a:ext uri="{9D8B030D-6E8A-4147-A177-3AD203B41FA5}">
                      <a16:colId xmlns:a16="http://schemas.microsoft.com/office/drawing/2014/main" val="1592377765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 практики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7- 8</a:t>
                      </a:r>
                    </a:p>
                    <a:p>
                      <a:pPr algn="ctr"/>
                      <a:r>
                        <a:rPr lang="ru-RU" dirty="0" smtClean="0"/>
                        <a:t>класс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9- 11</a:t>
                      </a:r>
                    </a:p>
                    <a:p>
                      <a:pPr algn="ctr"/>
                      <a:r>
                        <a:rPr lang="ru-RU" dirty="0" err="1" smtClean="0"/>
                        <a:t>кл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085657"/>
                  </a:ext>
                </a:extLst>
              </a:tr>
              <a:tr h="1321919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Практика по конструированию, программированию и отладке</a:t>
                      </a:r>
                    </a:p>
                    <a:p>
                      <a:r>
                        <a:rPr lang="ru-RU" dirty="0" smtClean="0"/>
                        <a:t>мобильного робота на базе образовательного конструктора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 +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1947971"/>
                  </a:ext>
                </a:extLst>
              </a:tr>
              <a:tr h="552151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Практика по конструированию, программированию и отладке</a:t>
                      </a:r>
                    </a:p>
                    <a:p>
                      <a:r>
                        <a:rPr lang="ru-RU" dirty="0" smtClean="0"/>
                        <a:t>мобильного робота или стационарного роботизированного устройства на базе </a:t>
                      </a:r>
                      <a:r>
                        <a:rPr lang="en-US" dirty="0" smtClean="0"/>
                        <a:t>Arduino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+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+</a:t>
                      </a:r>
                      <a:endParaRPr lang="ru-RU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480520"/>
                  </a:ext>
                </a:extLst>
              </a:tr>
              <a:tr h="552151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Практика по конструированию, программированию и отладке</a:t>
                      </a:r>
                    </a:p>
                    <a:p>
                      <a:r>
                        <a:rPr lang="ru-RU" dirty="0" smtClean="0"/>
                        <a:t>манипуляторов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780206"/>
                  </a:ext>
                </a:extLst>
              </a:tr>
              <a:tr h="552151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Практика по конструированию, программированию и отладке БП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60925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545080" y="1727280"/>
            <a:ext cx="3463560" cy="20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671400" y="4786200"/>
            <a:ext cx="394308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447" y="259043"/>
            <a:ext cx="6486706" cy="853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20" y="1112558"/>
            <a:ext cx="2698388" cy="2815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227" y="3928063"/>
            <a:ext cx="5929773" cy="2929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1909" t="2795" r="3388"/>
          <a:stretch/>
        </p:blipFill>
        <p:spPr>
          <a:xfrm>
            <a:off x="5447071" y="1179871"/>
            <a:ext cx="2438400" cy="2341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2124</TotalTime>
  <Words>941</Words>
  <Application>Microsoft Office PowerPoint</Application>
  <PresentationFormat>Экран (4:3)</PresentationFormat>
  <Paragraphs>214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Century Gothic</vt:lpstr>
      <vt:lpstr>DejaVu Sans</vt:lpstr>
      <vt:lpstr>PingFang SC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dc:description/>
  <cp:lastModifiedBy>Admin</cp:lastModifiedBy>
  <cp:revision>61</cp:revision>
  <cp:lastPrinted>1601-01-01T00:00:00Z</cp:lastPrinted>
  <dcterms:created xsi:type="dcterms:W3CDTF">2023-11-16T08:14:00Z</dcterms:created>
  <dcterms:modified xsi:type="dcterms:W3CDTF">2026-03-12T06:00:41Z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25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